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97" r:id="rId6"/>
    <p:sldId id="260" r:id="rId7"/>
    <p:sldId id="269" r:id="rId8"/>
    <p:sldId id="270" r:id="rId9"/>
    <p:sldId id="306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20" r:id="rId22"/>
    <p:sldId id="267" r:id="rId23"/>
    <p:sldId id="268" r:id="rId24"/>
    <p:sldId id="321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7" r:id="rId38"/>
    <p:sldId id="338" r:id="rId39"/>
    <p:sldId id="339" r:id="rId40"/>
    <p:sldId id="265" r:id="rId41"/>
    <p:sldId id="266" r:id="rId42"/>
    <p:sldId id="393" r:id="rId43"/>
    <p:sldId id="261" r:id="rId44"/>
    <p:sldId id="262" r:id="rId45"/>
    <p:sldId id="340" r:id="rId46"/>
    <p:sldId id="341" r:id="rId47"/>
    <p:sldId id="342" r:id="rId48"/>
    <p:sldId id="343" r:id="rId49"/>
    <p:sldId id="344" r:id="rId50"/>
    <p:sldId id="346" r:id="rId51"/>
    <p:sldId id="347" r:id="rId52"/>
    <p:sldId id="349" r:id="rId53"/>
    <p:sldId id="271" r:id="rId54"/>
    <p:sldId id="274" r:id="rId55"/>
    <p:sldId id="272" r:id="rId56"/>
    <p:sldId id="273" r:id="rId57"/>
    <p:sldId id="399" r:id="rId58"/>
    <p:sldId id="400" r:id="rId59"/>
    <p:sldId id="401" r:id="rId60"/>
    <p:sldId id="402" r:id="rId61"/>
    <p:sldId id="403" r:id="rId62"/>
    <p:sldId id="404" r:id="rId63"/>
    <p:sldId id="405" r:id="rId64"/>
    <p:sldId id="424" r:id="rId65"/>
    <p:sldId id="406" r:id="rId66"/>
    <p:sldId id="275" r:id="rId67"/>
    <p:sldId id="276" r:id="rId68"/>
    <p:sldId id="407" r:id="rId69"/>
    <p:sldId id="410" r:id="rId70"/>
    <p:sldId id="409" r:id="rId71"/>
    <p:sldId id="411" r:id="rId72"/>
    <p:sldId id="282" r:id="rId73"/>
    <p:sldId id="283" r:id="rId74"/>
    <p:sldId id="284" r:id="rId75"/>
    <p:sldId id="286" r:id="rId76"/>
    <p:sldId id="285" r:id="rId77"/>
    <p:sldId id="287" r:id="rId78"/>
    <p:sldId id="288" r:id="rId79"/>
    <p:sldId id="412" r:id="rId80"/>
    <p:sldId id="413" r:id="rId81"/>
    <p:sldId id="289" r:id="rId82"/>
    <p:sldId id="290" r:id="rId83"/>
    <p:sldId id="291" r:id="rId84"/>
    <p:sldId id="414" r:id="rId85"/>
    <p:sldId id="415" r:id="rId86"/>
    <p:sldId id="292" r:id="rId87"/>
    <p:sldId id="295" r:id="rId88"/>
    <p:sldId id="416" r:id="rId89"/>
    <p:sldId id="417" r:id="rId90"/>
    <p:sldId id="418" r:id="rId91"/>
    <p:sldId id="298" r:id="rId92"/>
    <p:sldId id="299" r:id="rId93"/>
    <p:sldId id="302" r:id="rId94"/>
    <p:sldId id="351" r:id="rId95"/>
    <p:sldId id="352" r:id="rId96"/>
    <p:sldId id="420" r:id="rId97"/>
    <p:sldId id="421" r:id="rId98"/>
    <p:sldId id="422" r:id="rId99"/>
    <p:sldId id="423" r:id="rId100"/>
    <p:sldId id="353" r:id="rId101"/>
    <p:sldId id="354" r:id="rId102"/>
    <p:sldId id="357" r:id="rId103"/>
    <p:sldId id="356" r:id="rId104"/>
    <p:sldId id="358" r:id="rId105"/>
    <p:sldId id="304" r:id="rId106"/>
    <p:sldId id="359" r:id="rId107"/>
    <p:sldId id="360" r:id="rId108"/>
    <p:sldId id="361" r:id="rId109"/>
    <p:sldId id="362" r:id="rId110"/>
    <p:sldId id="363" r:id="rId111"/>
    <p:sldId id="364" r:id="rId112"/>
    <p:sldId id="305" r:id="rId113"/>
    <p:sldId id="365" r:id="rId114"/>
    <p:sldId id="366" r:id="rId115"/>
    <p:sldId id="367" r:id="rId116"/>
    <p:sldId id="368" r:id="rId117"/>
    <p:sldId id="369" r:id="rId118"/>
    <p:sldId id="370" r:id="rId119"/>
    <p:sldId id="300" r:id="rId120"/>
    <p:sldId id="301" r:id="rId121"/>
    <p:sldId id="371" r:id="rId122"/>
    <p:sldId id="372" r:id="rId123"/>
    <p:sldId id="373" r:id="rId124"/>
    <p:sldId id="374" r:id="rId125"/>
    <p:sldId id="379" r:id="rId126"/>
    <p:sldId id="380" r:id="rId127"/>
    <p:sldId id="375" r:id="rId128"/>
    <p:sldId id="376" r:id="rId129"/>
    <p:sldId id="377" r:id="rId130"/>
    <p:sldId id="378" r:id="rId131"/>
    <p:sldId id="381" r:id="rId132"/>
    <p:sldId id="382" r:id="rId133"/>
    <p:sldId id="383" r:id="rId134"/>
    <p:sldId id="384" r:id="rId135"/>
    <p:sldId id="385" r:id="rId136"/>
    <p:sldId id="386" r:id="rId137"/>
    <p:sldId id="388" r:id="rId138"/>
    <p:sldId id="391" r:id="rId139"/>
    <p:sldId id="392" r:id="rId140"/>
    <p:sldId id="390" r:id="rId141"/>
    <p:sldId id="395" r:id="rId142"/>
    <p:sldId id="389" r:id="rId143"/>
    <p:sldId id="394" r:id="rId144"/>
    <p:sldId id="396" r:id="rId145"/>
    <p:sldId id="279" r:id="rId146"/>
    <p:sldId id="280" r:id="rId147"/>
    <p:sldId id="277" r:id="rId1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1462EDE5-4C8D-4061-86CF-D315DF6B118A}">
          <p14:sldIdLst>
            <p14:sldId id="256"/>
            <p14:sldId id="257"/>
            <p14:sldId id="258"/>
            <p14:sldId id="259"/>
            <p14:sldId id="397"/>
          </p14:sldIdLst>
        </p14:section>
        <p14:section name="Environments" id="{D8F78627-390B-44F5-8A53-A56A84E25ABE}">
          <p14:sldIdLst>
            <p14:sldId id="260"/>
          </p14:sldIdLst>
        </p14:section>
        <p14:section name="&gt; Infrastructure as a Service" id="{03161527-51F8-4C44-AB05-A18F4C0D50AA}">
          <p14:sldIdLst>
            <p14:sldId id="269"/>
            <p14:sldId id="270"/>
          </p14:sldIdLst>
        </p14:section>
        <p14:section name="&gt;&gt; Images" id="{0A6F6E81-8E9E-4AC3-8BF0-BC82576DF161}">
          <p14:sldIdLst>
            <p14:sldId id="306"/>
            <p14:sldId id="308"/>
            <p14:sldId id="309"/>
          </p14:sldIdLst>
        </p14:section>
        <p14:section name="&gt;&gt; GPU" id="{8F61B289-862F-4339-87BB-1893F14D5503}">
          <p14:sldIdLst>
            <p14:sldId id="310"/>
            <p14:sldId id="311"/>
            <p14:sldId id="312"/>
          </p14:sldIdLst>
        </p14:section>
        <p14:section name="&gt;&gt; Auto-Scale" id="{738CA4A7-08F9-4D3D-8476-DFE3CB476F56}">
          <p14:sldIdLst>
            <p14:sldId id="313"/>
            <p14:sldId id="314"/>
            <p14:sldId id="315"/>
          </p14:sldIdLst>
        </p14:section>
        <p14:section name="&gt;&gt; Pricing" id="{3165FB65-5D4E-4FFC-92CD-C20B56BB7870}">
          <p14:sldIdLst>
            <p14:sldId id="316"/>
            <p14:sldId id="317"/>
            <p14:sldId id="318"/>
            <p14:sldId id="320"/>
          </p14:sldIdLst>
        </p14:section>
        <p14:section name="&gt; Platform as a Service" id="{6A768ECE-9B63-4D71-A99B-ECB1E4193945}">
          <p14:sldIdLst>
            <p14:sldId id="267"/>
            <p14:sldId id="268"/>
          </p14:sldIdLst>
        </p14:section>
        <p14:section name="&gt;&gt; Publish" id="{E0A86B7E-D036-416E-8BC6-E89751806A79}">
          <p14:sldIdLst>
            <p14:sldId id="321"/>
            <p14:sldId id="323"/>
            <p14:sldId id="324"/>
            <p14:sldId id="325"/>
          </p14:sldIdLst>
        </p14:section>
        <p14:section name="&gt;&gt; Docker" id="{3D8A0E5F-B01A-4FC6-BE1E-698E844D23A9}">
          <p14:sldIdLst>
            <p14:sldId id="326"/>
            <p14:sldId id="327"/>
            <p14:sldId id="328"/>
          </p14:sldIdLst>
        </p14:section>
        <p14:section name="&gt;&gt; Differences" id="{F7CF1E3E-66C0-458A-A8F5-26D8554503C7}">
          <p14:sldIdLst>
            <p14:sldId id="329"/>
            <p14:sldId id="330"/>
            <p14:sldId id="331"/>
            <p14:sldId id="332"/>
            <p14:sldId id="333"/>
            <p14:sldId id="334"/>
            <p14:sldId id="337"/>
            <p14:sldId id="338"/>
            <p14:sldId id="339"/>
          </p14:sldIdLst>
        </p14:section>
        <p14:section name="&gt; Container and Kubernates" id="{20E7E7CC-3A7E-4E18-8B9D-6330CE8BAC77}">
          <p14:sldIdLst>
            <p14:sldId id="265"/>
            <p14:sldId id="266"/>
            <p14:sldId id="393"/>
          </p14:sldIdLst>
        </p14:section>
        <p14:section name="&gt; Integration" id="{E2482A4F-72FE-4BCC-9373-B2E5161E06C0}">
          <p14:sldIdLst>
            <p14:sldId id="261"/>
            <p14:sldId id="262"/>
          </p14:sldIdLst>
        </p14:section>
        <p14:section name="&gt;&gt; Code Editor" id="{D9D930C4-811D-4F9D-9F28-EBC7729D5D93}">
          <p14:sldIdLst>
            <p14:sldId id="340"/>
            <p14:sldId id="341"/>
            <p14:sldId id="342"/>
            <p14:sldId id="343"/>
          </p14:sldIdLst>
        </p14:section>
        <p14:section name="&gt;&gt; Language Support" id="{6751D7A7-623D-46B0-866F-479B0DA873E4}">
          <p14:sldIdLst>
            <p14:sldId id="344"/>
            <p14:sldId id="346"/>
          </p14:sldIdLst>
        </p14:section>
        <p14:section name="&gt;&gt; Open Source" id="{8E8510E3-BC0A-42D6-B24F-C81BD9AD83E0}">
          <p14:sldIdLst>
            <p14:sldId id="347"/>
            <p14:sldId id="349"/>
          </p14:sldIdLst>
        </p14:section>
        <p14:section name="Services" id="{EF3EE660-EE96-4788-8FAE-D3493E480798}">
          <p14:sldIdLst>
            <p14:sldId id="271"/>
          </p14:sldIdLst>
        </p14:section>
        <p14:section name="&gt; Storage" id="{F037439A-5242-4E7B-8D0D-4ED095E5BCD1}">
          <p14:sldIdLst>
            <p14:sldId id="274"/>
          </p14:sldIdLst>
        </p14:section>
        <p14:section name="&gt;&gt; Object" id="{05A68AD8-8CAA-4475-A3B4-55BAC0491D0E}">
          <p14:sldIdLst>
            <p14:sldId id="272"/>
            <p14:sldId id="273"/>
          </p14:sldIdLst>
        </p14:section>
        <p14:section name="&gt;&gt;&gt; Replication" id="{9B039706-5453-40B1-A2A8-7AAF39875ECB}">
          <p14:sldIdLst>
            <p14:sldId id="399"/>
            <p14:sldId id="400"/>
            <p14:sldId id="401"/>
            <p14:sldId id="402"/>
          </p14:sldIdLst>
        </p14:section>
        <p14:section name="&gt;&gt;&gt; Static Website Hosting" id="{346492D5-F1EA-4F5E-B867-6B6EC4387DD4}">
          <p14:sldIdLst>
            <p14:sldId id="403"/>
            <p14:sldId id="404"/>
            <p14:sldId id="405"/>
            <p14:sldId id="424"/>
            <p14:sldId id="406"/>
          </p14:sldIdLst>
        </p14:section>
        <p14:section name="&gt;&gt; File System" id="{07E7F9D5-A075-4675-B186-F584B1E734AC}">
          <p14:sldIdLst>
            <p14:sldId id="275"/>
            <p14:sldId id="276"/>
            <p14:sldId id="407"/>
            <p14:sldId id="410"/>
            <p14:sldId id="409"/>
            <p14:sldId id="411"/>
          </p14:sldIdLst>
        </p14:section>
        <p14:section name="&gt;&gt; Disk" id="{15D5C942-C2A7-4B12-89E9-FBE95966AB46}">
          <p14:sldIdLst>
            <p14:sldId id="282"/>
            <p14:sldId id="283"/>
          </p14:sldIdLst>
        </p14:section>
        <p14:section name="&gt;&gt; Archive" id="{24D1A989-44B2-4578-9BE7-080C039F0D90}">
          <p14:sldIdLst>
            <p14:sldId id="284"/>
          </p14:sldIdLst>
        </p14:section>
        <p14:section name="&gt;&gt;&gt; Near Future" id="{DF9A8BFC-0003-47CD-BFC7-020DDCBBF44C}">
          <p14:sldIdLst>
            <p14:sldId id="286"/>
            <p14:sldId id="285"/>
          </p14:sldIdLst>
        </p14:section>
        <p14:section name="&gt;&gt;&gt; Far Future" id="{E42105A7-70DE-4037-9C9A-DD3ECED285D3}">
          <p14:sldIdLst>
            <p14:sldId id="287"/>
            <p14:sldId id="288"/>
            <p14:sldId id="412"/>
            <p14:sldId id="413"/>
          </p14:sldIdLst>
        </p14:section>
        <p14:section name="&gt; Database" id="{31D20C0E-F7AE-47DD-BE36-BF8B98D1B30C}">
          <p14:sldIdLst>
            <p14:sldId id="289"/>
          </p14:sldIdLst>
        </p14:section>
        <p14:section name="&gt;&gt; SQL" id="{A6DCFF4C-6F6D-41D3-B758-89513EA939F2}">
          <p14:sldIdLst>
            <p14:sldId id="290"/>
            <p14:sldId id="291"/>
            <p14:sldId id="414"/>
            <p14:sldId id="415"/>
          </p14:sldIdLst>
        </p14:section>
        <p14:section name="&gt;&gt; NoSQL" id="{0C4B9CC0-9776-471E-AFFB-0DAA834DBF08}">
          <p14:sldIdLst>
            <p14:sldId id="292"/>
            <p14:sldId id="295"/>
            <p14:sldId id="416"/>
            <p14:sldId id="417"/>
            <p14:sldId id="418"/>
          </p14:sldIdLst>
        </p14:section>
        <p14:section name="&gt;&gt; Cache" id="{C164DFD1-86CC-4CE5-A6B0-801C45338234}">
          <p14:sldIdLst>
            <p14:sldId id="298"/>
            <p14:sldId id="299"/>
          </p14:sldIdLst>
        </p14:section>
        <p14:section name="&gt; Big Data" id="{4717BED9-0BB0-4455-82A2-74F972C06F0F}">
          <p14:sldIdLst>
            <p14:sldId id="302"/>
          </p14:sldIdLst>
        </p14:section>
        <p14:section name="&gt;&gt; Real Time Analysis" id="{75423120-E68A-4DB5-96A7-D0D3178018FA}">
          <p14:sldIdLst>
            <p14:sldId id="351"/>
            <p14:sldId id="352"/>
            <p14:sldId id="420"/>
            <p14:sldId id="421"/>
            <p14:sldId id="422"/>
            <p14:sldId id="423"/>
          </p14:sldIdLst>
        </p14:section>
        <p14:section name="&gt;&gt; Processing" id="{0490BB29-4DC9-4F89-941F-55FC14F3636D}">
          <p14:sldIdLst>
            <p14:sldId id="353"/>
            <p14:sldId id="354"/>
            <p14:sldId id="357"/>
            <p14:sldId id="356"/>
            <p14:sldId id="358"/>
          </p14:sldIdLst>
        </p14:section>
        <p14:section name="&gt;&gt; Machine Learning" id="{8E10D091-06F4-4F3B-A4AF-7273EFE3FA9E}">
          <p14:sldIdLst>
            <p14:sldId id="304"/>
            <p14:sldId id="359"/>
            <p14:sldId id="360"/>
            <p14:sldId id="361"/>
            <p14:sldId id="362"/>
            <p14:sldId id="363"/>
            <p14:sldId id="364"/>
            <p14:sldId id="305"/>
            <p14:sldId id="365"/>
            <p14:sldId id="366"/>
            <p14:sldId id="367"/>
            <p14:sldId id="368"/>
            <p14:sldId id="369"/>
            <p14:sldId id="370"/>
          </p14:sldIdLst>
        </p14:section>
        <p14:section name="&gt; Cognitive Services" id="{3E307ED3-CC66-4F04-B0FA-642440037667}">
          <p14:sldIdLst>
            <p14:sldId id="300"/>
            <p14:sldId id="301"/>
            <p14:sldId id="371"/>
            <p14:sldId id="372"/>
            <p14:sldId id="373"/>
            <p14:sldId id="374"/>
            <p14:sldId id="379"/>
            <p14:sldId id="380"/>
            <p14:sldId id="375"/>
            <p14:sldId id="376"/>
            <p14:sldId id="377"/>
            <p14:sldId id="378"/>
            <p14:sldId id="381"/>
            <p14:sldId id="382"/>
            <p14:sldId id="383"/>
            <p14:sldId id="384"/>
            <p14:sldId id="385"/>
            <p14:sldId id="386"/>
            <p14:sldId id="388"/>
            <p14:sldId id="391"/>
            <p14:sldId id="392"/>
            <p14:sldId id="390"/>
            <p14:sldId id="395"/>
            <p14:sldId id="389"/>
            <p14:sldId id="394"/>
            <p14:sldId id="396"/>
          </p14:sldIdLst>
        </p14:section>
        <p14:section name="Outro" id="{2367ADFA-2D82-42B6-A5A5-08C15B41ED44}">
          <p14:sldIdLst>
            <p14:sldId id="279"/>
            <p14:sldId id="280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409"/>
    <a:srgbClr val="AC8300"/>
    <a:srgbClr val="FFD54E"/>
    <a:srgbClr val="FFF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7" autoAdjust="0"/>
    <p:restoredTop sz="94353" autoAdjust="0"/>
  </p:normalViewPr>
  <p:slideViewPr>
    <p:cSldViewPr snapToGrid="0">
      <p:cViewPr varScale="1">
        <p:scale>
          <a:sx n="69" d="100"/>
          <a:sy n="69" d="100"/>
        </p:scale>
        <p:origin x="696" y="78"/>
      </p:cViewPr>
      <p:guideLst/>
    </p:cSldViewPr>
  </p:slideViewPr>
  <p:outlineViewPr>
    <p:cViewPr>
      <p:scale>
        <a:sx n="33" d="100"/>
        <a:sy n="33" d="100"/>
      </p:scale>
      <p:origin x="0" y="-1221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E9DD2-F04B-4361-B1A2-9BEE9824F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9A38F-B339-4586-A073-65E3C8298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E68A3-6A5C-4BEF-9EED-EE2F94DC0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9AC3-396A-4C8B-84C0-C10E372A494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66F85-DB12-4639-857E-BEA60B3B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3B8A9-BEE9-4792-85CC-D9E9FB374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74B3-5799-4E9A-990C-E53DA2A2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6C98F-39D1-46FF-9F89-38E489AF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F268B-2F83-411B-9780-CC5848C6F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03186-CAEC-442A-8AF0-7D75B3B35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9AC3-396A-4C8B-84C0-C10E372A494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29AF2-5FCC-4EC9-B80F-45FDAA15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73BD2-35F2-46CB-B234-0F051D0D1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74B3-5799-4E9A-990C-E53DA2A2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23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0F30AA-0CCB-4FD4-A07A-F402989559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21C9D7-D059-4EE3-81ED-8B1227E52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6D7F8-0120-4E16-866E-64999588A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9AC3-396A-4C8B-84C0-C10E372A494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5C5CE-B178-4FC4-B2C9-986E85D23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F34DA-AF53-43B1-930A-F48707A20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74B3-5799-4E9A-990C-E53DA2A2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08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C99D0-809E-4611-9FE4-D97BEAE4A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DF7F6-AABA-4883-8899-080EE9027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86F79-C088-4F81-99F3-631D00197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9AC3-396A-4C8B-84C0-C10E372A494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239B7-E174-465C-80C1-6997302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AF7E2-C21A-4A12-8DE9-4AFCB75D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74B3-5799-4E9A-990C-E53DA2A2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3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36680-06CB-4D05-B9DA-A846B45AE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F2DC1-0BA0-482D-84DE-2FEA3DCEC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8D630-529B-4E50-99F9-E56459051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9AC3-396A-4C8B-84C0-C10E372A494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13A0A-D50C-44DA-A7C7-F74E90A8B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D68CC-D93E-471B-8EBF-EC26CBC8A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74B3-5799-4E9A-990C-E53DA2A2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54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E84CA-B7AC-4357-B9B9-3FE6DACF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4C75-97C5-4173-8733-F2D5A962A9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174C6-72CF-4A63-99DA-92A777E60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3DE63-AC05-471C-9D7E-28D08F489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9AC3-396A-4C8B-84C0-C10E372A494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F43F8-213F-4B64-92E1-A1EA5E95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106A5-9B67-4E1D-9EC3-45CCD972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74B3-5799-4E9A-990C-E53DA2A2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89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F417-A4BE-4963-8B1C-3569FCF6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F6270-C711-47F7-9929-47CAA5CA2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AC95-DE8E-4411-8393-DFE560EBA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827A65-C6D4-4D13-9847-EFEA6AA7E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6049AF-45D8-47DF-8614-25C522E57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30DA75-9123-460C-A04D-CD6FBFB9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9AC3-396A-4C8B-84C0-C10E372A494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32E3AB-69BE-4A8B-8DF4-6EC109316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F3EA32-5BAA-446A-847F-E4A04FD5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74B3-5799-4E9A-990C-E53DA2A2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3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AE53-27C5-4F67-BCD1-928FE00E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C57A57-AF33-44BD-A855-1DFD2166E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9AC3-396A-4C8B-84C0-C10E372A494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DADA3-64D3-4280-BF38-4F6EC200E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AF1BD-68F7-4FFF-8C30-24E785EA8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74B3-5799-4E9A-990C-E53DA2A2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13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68BC6-9F0C-4948-806B-E73715468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9AC3-396A-4C8B-84C0-C10E372A494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5367-9FAB-445E-B5D4-64FBAE5DF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7A60-842D-42B2-8D95-55AC6A19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74B3-5799-4E9A-990C-E53DA2A2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4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77FBF-419D-49D5-8284-9BF7A851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972D4-1DB4-40A8-B612-93B42C5B8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BE3EF-77F4-4A06-974E-B6E699F2A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FF72B-A735-4B39-8029-361567977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9AC3-396A-4C8B-84C0-C10E372A494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9FCEA-3D9A-4081-9CF6-FA14AEFB6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0E6AB-9878-4806-B5CD-4F16952F7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74B3-5799-4E9A-990C-E53DA2A2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4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37921-DCD1-4739-A359-2923B686E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E2C711-A4F7-4045-877B-E3A51F6A9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20987F-CA4F-4A7C-B8CC-0227AB49A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B4F9D-6429-42B8-87C8-22DE9B6F4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9AC3-396A-4C8B-84C0-C10E372A494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BC89D-E528-4390-AA06-3C83EB4B2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28F70-6DA9-4DC6-9639-3AB4FEA05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74B3-5799-4E9A-990C-E53DA2A2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52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C1B364-60A7-49F8-A840-7CB7BA41B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29C95-BFC2-4DA0-94A4-AD60BD003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1F961-06AF-4D1C-A174-9D71AB4B7A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59AC3-396A-4C8B-84C0-C10E372A494D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CA7C3-5014-4456-93FF-73FFAA9CB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7E59B-90D6-45F3-8761-934665AFC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C74B3-5799-4E9A-990C-E53DA2A2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2.svg"/><Relationship Id="rId2" Type="http://schemas.openxmlformats.org/officeDocument/2006/relationships/hyperlink" Target="https://aws.amazon.com/em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hyperlink" Target="https://azure.microsoft.com/tr-tr/services/hdinsigh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4" Type="http://schemas.openxmlformats.org/officeDocument/2006/relationships/image" Target="../media/image114.sv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0.svg"/><Relationship Id="rId2" Type="http://schemas.openxmlformats.org/officeDocument/2006/relationships/hyperlink" Target="https://console.aws.amazon.com/machinelearning/home?region=us-east-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2.png"/><Relationship Id="rId2" Type="http://schemas.openxmlformats.org/officeDocument/2006/relationships/hyperlink" Target="https://aws.amazon.com/blogs/mobile/predictive-maintenance-with-aws-iot-and-amazon-machine-learni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sv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3.png"/><Relationship Id="rId2" Type="http://schemas.openxmlformats.org/officeDocument/2006/relationships/hyperlink" Target="https://www.greymatter.com/corporate/hardcopy-article/straight-talking-66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4.png"/><Relationship Id="rId2" Type="http://schemas.openxmlformats.org/officeDocument/2006/relationships/hyperlink" Target="https://aws.amazon.com/blogs/mobile/predictive-maintenance-with-aws-iot-and-amazon-machine-learni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5.png"/><Relationship Id="rId2" Type="http://schemas.openxmlformats.org/officeDocument/2006/relationships/hyperlink" Target="https://docs.microsoft.com/en-us/azure/machine-learning/studio/algorithm-cheat-shee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sv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sv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aws.amazon.com/blogs/machine-learning/simulate-quantum-systems-on-amazon-sagemak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6.png"/><Relationship Id="rId4" Type="http://schemas.openxmlformats.org/officeDocument/2006/relationships/image" Target="../media/image128.sv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hyperlink" Target="https://aws.amazon.com/blogs/machine-learning/simulate-quantum-systems-on-amazon-sagemak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6.png"/><Relationship Id="rId4" Type="http://schemas.openxmlformats.org/officeDocument/2006/relationships/image" Target="../media/image128.sv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aws.amazon.com/blogs/machine-learning/simulate-quantum-systems-on-amazon-sagemak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26.png"/><Relationship Id="rId4" Type="http://schemas.openxmlformats.org/officeDocument/2006/relationships/image" Target="../media/image128.sv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aws.amazon.com/blogs/machine-learning/simulate-quantum-systems-on-amazon-sagemak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26.png"/><Relationship Id="rId4" Type="http://schemas.openxmlformats.org/officeDocument/2006/relationships/image" Target="../media/image128.sv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docs.microsoft.com/en-us/azure/machine-learning/service/overview-what-is-azure-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26.png"/><Relationship Id="rId4" Type="http://schemas.openxmlformats.org/officeDocument/2006/relationships/image" Target="../media/image128.sv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docs.microsoft.com/en-us/azure/machine-learning/service/overview-what-is-azure-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26.png"/><Relationship Id="rId4" Type="http://schemas.openxmlformats.org/officeDocument/2006/relationships/image" Target="../media/image128.sv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svg"/><Relationship Id="rId18" Type="http://schemas.openxmlformats.org/officeDocument/2006/relationships/image" Target="../media/image151.png"/><Relationship Id="rId3" Type="http://schemas.openxmlformats.org/officeDocument/2006/relationships/image" Target="../media/image136.svg"/><Relationship Id="rId21" Type="http://schemas.openxmlformats.org/officeDocument/2006/relationships/image" Target="../media/image154.svg"/><Relationship Id="rId7" Type="http://schemas.openxmlformats.org/officeDocument/2006/relationships/image" Target="../media/image140.svg"/><Relationship Id="rId12" Type="http://schemas.openxmlformats.org/officeDocument/2006/relationships/image" Target="../media/image145.png"/><Relationship Id="rId17" Type="http://schemas.openxmlformats.org/officeDocument/2006/relationships/image" Target="../media/image150.svg"/><Relationship Id="rId25" Type="http://schemas.openxmlformats.org/officeDocument/2006/relationships/image" Target="../media/image158.png"/><Relationship Id="rId2" Type="http://schemas.openxmlformats.org/officeDocument/2006/relationships/image" Target="../media/image135.png"/><Relationship Id="rId16" Type="http://schemas.openxmlformats.org/officeDocument/2006/relationships/image" Target="../media/image149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4.svg"/><Relationship Id="rId24" Type="http://schemas.openxmlformats.org/officeDocument/2006/relationships/image" Target="../media/image157.png"/><Relationship Id="rId5" Type="http://schemas.openxmlformats.org/officeDocument/2006/relationships/image" Target="../media/image138.svg"/><Relationship Id="rId15" Type="http://schemas.openxmlformats.org/officeDocument/2006/relationships/image" Target="../media/image148.svg"/><Relationship Id="rId23" Type="http://schemas.openxmlformats.org/officeDocument/2006/relationships/image" Target="../media/image156.svg"/><Relationship Id="rId10" Type="http://schemas.openxmlformats.org/officeDocument/2006/relationships/image" Target="../media/image143.png"/><Relationship Id="rId19" Type="http://schemas.openxmlformats.org/officeDocument/2006/relationships/image" Target="../media/image152.svg"/><Relationship Id="rId4" Type="http://schemas.openxmlformats.org/officeDocument/2006/relationships/image" Target="../media/image137.png"/><Relationship Id="rId9" Type="http://schemas.openxmlformats.org/officeDocument/2006/relationships/image" Target="../media/image142.svg"/><Relationship Id="rId14" Type="http://schemas.openxmlformats.org/officeDocument/2006/relationships/image" Target="../media/image147.png"/><Relationship Id="rId22" Type="http://schemas.openxmlformats.org/officeDocument/2006/relationships/image" Target="../media/image15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azure.microsoft.com/en-us/services/cognitive-services/computer-vis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svg"/><Relationship Id="rId5" Type="http://schemas.openxmlformats.org/officeDocument/2006/relationships/image" Target="../media/image143.png"/><Relationship Id="rId4" Type="http://schemas.openxmlformats.org/officeDocument/2006/relationships/image" Target="../media/image15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cloudacademy.com/blog/amazon-rekognition-image-analysis-too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azure.microsoft.com/en-us/services/cognitive-services/computer-vis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docs.aws.amazon.com/rekognition/latest/dg/text-detecting-text-procedur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64.png"/><Relationship Id="rId2" Type="http://schemas.openxmlformats.org/officeDocument/2006/relationships/hyperlink" Target="https://aws.amazon.com/blogs/aws/amazon-rekognition-update-celebrity-recogni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65.png"/><Relationship Id="rId2" Type="http://schemas.openxmlformats.org/officeDocument/2006/relationships/hyperlink" Target="https://azure.microsoft.com/en-us/services/cognitive-services/computer-vis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azure.microsoft.com/en-us/services/cognitive-services/fa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svg"/><Relationship Id="rId5" Type="http://schemas.openxmlformats.org/officeDocument/2006/relationships/image" Target="../media/image141.png"/><Relationship Id="rId4" Type="http://schemas.openxmlformats.org/officeDocument/2006/relationships/image" Target="../media/image16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cloudacademy.com/blog/amazon-rekognition-image-analysis-too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42.svg"/><Relationship Id="rId4" Type="http://schemas.openxmlformats.org/officeDocument/2006/relationships/image" Target="../media/image14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cloudacademy.com/blog/amazon-rekognition-image-analysis-too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42.svg"/><Relationship Id="rId4" Type="http://schemas.openxmlformats.org/officeDocument/2006/relationships/image" Target="../media/image1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hyperlink" Target="https://docs.aws.amazon.com/en_us/dlami/latest/devguide/gpu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azure.microsoft.com/en-us/services/cognitive-services/fa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42.svg"/><Relationship Id="rId4" Type="http://schemas.openxmlformats.org/officeDocument/2006/relationships/image" Target="../media/image14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hyperlink" Target="https://azure.microsoft.com/en-us/services/cognitive-services/content-moderator/" TargetMode="Externa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aws.amazon.com/blogs/aws/amazon-rekognition-update-image-modera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azure.microsoft.com/en-us/services/media-services/video-index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www.slideshare.net/AmazonWebServices/build-computer-vision-applications-with-amazon-rekognition-11388399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hyperlink" Target="https://azure.microsoft.com/en-us/services/cognitive-services/text-analytic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74.png"/><Relationship Id="rId4" Type="http://schemas.openxmlformats.org/officeDocument/2006/relationships/image" Target="../media/image142.sv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hyperlink" Target="https://aws.amazon.com/tr/blogs/aws/amazon-comprehend-continuously-trained-natural-language-processi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58.png"/><Relationship Id="rId4" Type="http://schemas.openxmlformats.org/officeDocument/2006/relationships/image" Target="../media/image142.sv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hyperlink" Target="https://azure.microsoft.com/en-us/services/cognitive-services/text-to-speech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56.svg"/><Relationship Id="rId4" Type="http://schemas.openxmlformats.org/officeDocument/2006/relationships/image" Target="../media/image15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hyperlink" Target="https://aws.amazon.com/polly/?nc1=h_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56.svg"/><Relationship Id="rId4" Type="http://schemas.openxmlformats.org/officeDocument/2006/relationships/image" Target="../media/image155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.png"/><Relationship Id="rId3" Type="http://schemas.microsoft.com/office/2007/relationships/media" Target="../media/media4.wav"/><Relationship Id="rId7" Type="http://schemas.microsoft.com/office/2007/relationships/media" Target="../media/media6.mp3"/><Relationship Id="rId12" Type="http://schemas.openxmlformats.org/officeDocument/2006/relationships/image" Target="../media/image156.sv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mp3"/><Relationship Id="rId11" Type="http://schemas.openxmlformats.org/officeDocument/2006/relationships/image" Target="../media/image155.png"/><Relationship Id="rId5" Type="http://schemas.microsoft.com/office/2007/relationships/media" Target="../media/media5.mp3"/><Relationship Id="rId10" Type="http://schemas.openxmlformats.org/officeDocument/2006/relationships/image" Target="../media/image157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zure.microsoft.com/tr-tr/pricing/details/virtual-machines/series/" TargetMode="Externa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hyperlink" Target="https://azure.microsoft.com/en-us/services/cognitive-services/speech-to-tex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png"/><Relationship Id="rId4" Type="http://schemas.openxmlformats.org/officeDocument/2006/relationships/image" Target="../media/image156.sv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hyperlink" Target="https://aws.amazon.com/tr/transcrib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jpeg"/><Relationship Id="rId4" Type="http://schemas.openxmlformats.org/officeDocument/2006/relationships/image" Target="../media/image156.sv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hyperlink" Target="https://azure.microsoft.com/en-us/services/cognitive-services/directory/speech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svg"/><Relationship Id="rId4" Type="http://schemas.openxmlformats.org/officeDocument/2006/relationships/image" Target="../media/image139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svg"/><Relationship Id="rId7" Type="http://schemas.openxmlformats.org/officeDocument/2006/relationships/image" Target="../media/image138.sv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hyperlink" Target="https://aws.amazon.com/tr/lex/" TargetMode="External"/><Relationship Id="rId4" Type="http://schemas.openxmlformats.org/officeDocument/2006/relationships/image" Target="../media/image184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svg"/><Relationship Id="rId7" Type="http://schemas.openxmlformats.org/officeDocument/2006/relationships/image" Target="../media/image185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svg"/><Relationship Id="rId5" Type="http://schemas.openxmlformats.org/officeDocument/2006/relationships/image" Target="../media/image137.png"/><Relationship Id="rId4" Type="http://schemas.openxmlformats.org/officeDocument/2006/relationships/hyperlink" Target="https://azure.microsoft.com/en-us/services/bot-service/" TargetMode="Externa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sv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microsoft.com/tr-tr/azure/virtual-machines/windows/autoscale" TargetMode="Externa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aws.amazon.com/en_us/autoscaling/ec2/userguide/AutoScalingGroupLifecycle.html" TargetMode="Externa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zure.microsoft.com/en-us/pricing/details/virtual-machines/linux/" TargetMode="Externa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tr/ec2/pricing/on-demand/" TargetMode="Externa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sv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microsoft.com/en-us/visualstudio/deployment/quickstart-deploy-to-azure?view=vs-2017" TargetMode="Externa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tr/visualstudio/" TargetMode="Externa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sv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aws.amazon.com/en_us/toolkit-for-visual-studio/latest/user-guide/deployment-beanstalk-traditional.html" TargetMode="Externa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tr/about-aws/whats-new/2014/04/23/aws-elastic-beanstalk-adds-docker-support/" TargetMode="Externa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zure.microsoft.com/en-us/services/app-service/containers/" TargetMode="Externa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azure.microsoft.com/tr-tr/blog/azure-web-sites-extensions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docs.microsoft.com/en-us/azure/app-service/webjobs-create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s://docs.microsoft.com/en-us/azure/app-service/app-service-web-tutorial-auth-aad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zure.microsoft.com/pt-br/blog/introduction-to-remote-debugging-on-azure-web-sites/" TargetMode="Externa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svg"/><Relationship Id="rId7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tr/blogs/developer/remote-debug-an-iis-net-application-running-in-aws-elastic-beanstalk/" TargetMode="Externa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umologic.com/blog/cloud/kubernetes-aws-azure-gcp/" TargetMode="Externa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s://docs.aws.amazon.com/en_us/lambda/latest/dg/code-editor.html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zure/azure-functions/functions-create-first-azure-function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zure/azure-functions/functions-create-first-azure-function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docs.microsoft.com/en-us/azure/azure-functions/functions-runtime-overvie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49.sv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hyperlink" Target="https://docs.microsoft.com/en-us/azure/storage/common/storage-introduc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5.png"/><Relationship Id="rId2" Type="http://schemas.openxmlformats.org/officeDocument/2006/relationships/hyperlink" Target="https://docs.aws.amazon.com/AmazonS3/latest/dev/crr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6.png"/><Relationship Id="rId2" Type="http://schemas.openxmlformats.org/officeDocument/2006/relationships/hyperlink" Target="https://docs.aws.amazon.com/en_us/AmazonS3/latest/dev/website-hosting-custom-domain-walkthrough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7.png"/><Relationship Id="rId2" Type="http://schemas.openxmlformats.org/officeDocument/2006/relationships/hyperlink" Target="https://docs.aws.amazon.com/en_us/AmazonS3/latest/dev/website-hosting-custom-domain-walkthrough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8.png"/><Relationship Id="rId2" Type="http://schemas.openxmlformats.org/officeDocument/2006/relationships/hyperlink" Target="https://www.josephecombs.com/2018/03/05/how-to-make-an-AWS-S3-static-website-with-ss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9.png"/><Relationship Id="rId2" Type="http://schemas.openxmlformats.org/officeDocument/2006/relationships/hyperlink" Target="https://azure.microsoft.com/en-us/blog/azure-storage-static-web-hosting-public-preview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hyperlink" Target="https://accedian.com/enterprises/blog/troubleshooting-smb-performan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73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hyperlink" Target="https://graspingtech.com/mount-nfs-share-windows-10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AmazonWebServices/deep-dive-on-object-storage-amazon-s3-and-amazon-glacier-79931704" TargetMode="External"/><Relationship Id="rId7" Type="http://schemas.openxmlformats.org/officeDocument/2006/relationships/image" Target="../media/image63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docs.microsoft.com/en-us/azure/storage/blobs/storage-lifecycle-management-concep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4.png"/><Relationship Id="rId2" Type="http://schemas.openxmlformats.org/officeDocument/2006/relationships/hyperlink" Target="https://aws.amazon.com/tr/rd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hyperlink" Target="https://aws.amazon.com/dynamodb/dax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100.png"/><Relationship Id="rId2" Type="http://schemas.openxmlformats.org/officeDocument/2006/relationships/hyperlink" Target="https://docs.microsoft.com/en-us/azure/sql-database/sql-database-in-memor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hyperlink" Target="http://christofer.lof.io/2018/03/17/aws-kinesis-and-azure-eventhub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sv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10.png"/><Relationship Id="rId2" Type="http://schemas.openxmlformats.org/officeDocument/2006/relationships/hyperlink" Target="http://christofer.lof.io/2018/03/17/aws-kinesis-and-azure-eventhub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BC1B2-EAA1-4F4D-8DD1-3A17AA6A50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FEAE3-0149-4E07-AD79-3A54B1ADF2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AC2A66-3562-4558-82A0-0E4A6A8EF28D}"/>
              </a:ext>
            </a:extLst>
          </p:cNvPr>
          <p:cNvSpPr/>
          <p:nvPr/>
        </p:nvSpPr>
        <p:spPr>
          <a:xfrm>
            <a:off x="-195943" y="-156755"/>
            <a:ext cx="12566469" cy="73021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2PkygXm8w">
            <a:hlinkClick r:id="" action="ppaction://media"/>
            <a:extLst>
              <a:ext uri="{FF2B5EF4-FFF2-40B4-BE49-F238E27FC236}">
                <a16:creationId xmlns:a16="http://schemas.microsoft.com/office/drawing/2014/main" id="{A032C5B8-1001-4E8D-8B16-F0451887D7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90550"/>
            <a:ext cx="12192000" cy="5676900"/>
          </a:xfrm>
          <a:prstGeom prst="rect">
            <a:avLst/>
          </a:prstGeom>
        </p:spPr>
      </p:pic>
      <p:pic>
        <p:nvPicPr>
          <p:cNvPr id="6" name="tfa.605e1035">
            <a:hlinkClick r:id="" action="ppaction://media"/>
            <a:extLst>
              <a:ext uri="{FF2B5EF4-FFF2-40B4-BE49-F238E27FC236}">
                <a16:creationId xmlns:a16="http://schemas.microsoft.com/office/drawing/2014/main" id="{91E10981-6E87-4A90-8590-DD0A5252E5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405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8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vm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ec2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9E6F19-FB39-452D-845F-43C6E3CC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39189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0E3DA4-DA0F-4205-BADA-58B54FF86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A0BA77-B160-4CB6-B82A-9B1264552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568" y="754891"/>
            <a:ext cx="10990863" cy="590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276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3013501"/>
            <a:ext cx="118168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spc="300" dirty="0">
                <a:latin typeface="Star Jedi" panose="040B0000000000000000" pitchFamily="82" charset="0"/>
              </a:rPr>
              <a:t>isleme</a:t>
            </a:r>
          </a:p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Processing</a:t>
            </a:r>
            <a:endParaRPr lang="tr-TR" sz="2800" spc="300" dirty="0">
              <a:latin typeface="Star Jedi" panose="040B0000000000000000" pitchFamily="82" charset="0"/>
            </a:endParaRPr>
          </a:p>
          <a:p>
            <a:pPr algn="ctr"/>
            <a:endParaRPr lang="en-US" sz="24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CFBA4-AB5E-41CD-BD49-67F7AA2D3942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BF32BD-2C65-4D07-B73A-B3AD3038276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büyük veri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3014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-1" y="488995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1772881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isleme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525684" y="5399667"/>
            <a:ext cx="391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hdinsight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755498" y="5399667"/>
            <a:ext cx="391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emr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3093859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11FDD91-5226-428F-B96F-8B704E5DB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09" y="2207857"/>
            <a:ext cx="2880000" cy="288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525065A-3722-402D-9065-F0D6A17C5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091" y="2207857"/>
            <a:ext cx="2880000" cy="288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57E9B1-196A-4668-AC31-346AB154D7CE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51B4DE-6116-4C53-A555-609BA3C1E151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büyük veri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1774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1991757"/>
            <a:ext cx="1181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1041093" y="2107725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hdinsight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186043" y="2138502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emr</a:t>
            </a:r>
            <a:endParaRPr 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1A771E-00A6-4752-BB08-836F405E285E}"/>
              </a:ext>
            </a:extLst>
          </p:cNvPr>
          <p:cNvSpPr txBox="1"/>
          <p:nvPr/>
        </p:nvSpPr>
        <p:spPr>
          <a:xfrm>
            <a:off x="187568" y="4070934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desteklenen kütüphaneler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A527E2F-896A-48F8-8B8D-9330EE502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115" y="1912193"/>
            <a:ext cx="720000" cy="72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EC4389-0144-4344-884B-4A887755BCB2}"/>
              </a:ext>
            </a:extLst>
          </p:cNvPr>
          <p:cNvSpPr txBox="1"/>
          <p:nvPr/>
        </p:nvSpPr>
        <p:spPr>
          <a:xfrm>
            <a:off x="187568" y="1655314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isleme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38E3EF-1871-4876-8772-98904E7CA2D6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F9712-31F9-4DDD-9364-4E39E00E7403}"/>
              </a:ext>
            </a:extLst>
          </p:cNvPr>
          <p:cNvSpPr txBox="1"/>
          <p:nvPr/>
        </p:nvSpPr>
        <p:spPr>
          <a:xfrm>
            <a:off x="187568" y="1282742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büyük veri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9BECD218-BAC5-47F4-BC86-3349CD615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84431" y="191219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999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hdinsight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emr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https://aws.amazon.com/emr/</a:t>
            </a:r>
            <a:endParaRPr lang="tr-TR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E15BF-9F74-4B79-8DAA-59F59D822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9485"/>
            <a:ext cx="12192000" cy="353902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F7F7228-96AF-4772-8755-6D8412306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52" y="-18819"/>
            <a:ext cx="720000" cy="720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36B58D9-B81C-48A2-B619-CE341C656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9748" y="-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135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hdinsight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emr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https://azure.microsoft.com/tr-tr/services/hdinsight/</a:t>
            </a:r>
            <a:endParaRPr lang="tr-TR" sz="10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F7F7228-96AF-4772-8755-6D8412306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52" y="-18819"/>
            <a:ext cx="720000" cy="720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36B58D9-B81C-48A2-B619-CE341C656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19748" y="-2"/>
            <a:ext cx="720000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839858-55CD-4D09-8D70-7B913189F8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42643"/>
            <a:ext cx="12192000" cy="573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1607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3013501"/>
            <a:ext cx="11816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spc="300" dirty="0">
                <a:latin typeface="Star Jedi" panose="040B0000000000000000" pitchFamily="82" charset="0"/>
              </a:rPr>
              <a:t>Makine ogrenmesi</a:t>
            </a:r>
          </a:p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Machine learning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43796B-0D60-47D3-8D33-CF8BBC53EEB6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75F3E-A166-45FA-A8DA-762F061514EB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büyük veri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06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1851259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Makine ogrenmesi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525684" y="5399667"/>
            <a:ext cx="391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Machine Learning Studio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755498" y="5399667"/>
            <a:ext cx="391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Machine learning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3093859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3C830A8-E9C4-4F19-909E-9BBAFFEF9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236" y="2227125"/>
            <a:ext cx="2797714" cy="28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686451-BB3B-43ED-AC8D-485BE43CC5A2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E598BC-76B5-4C42-ADAA-6C25D68C6AD0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büyük veri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6F9566-3ECD-4C6E-8DA1-8E688997F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9764" y="2220591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908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ml studio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ml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https://console.aws.amazon.com/machinelearning/home?region=us-east-1</a:t>
            </a:r>
            <a:endParaRPr lang="tr-TR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990E29-575A-4152-95B5-31F1F5427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797"/>
            <a:ext cx="12192000" cy="573847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F6B0C55-A702-42EC-9563-F0257BF1B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38" y="6010"/>
            <a:ext cx="699429" cy="720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37998E3-E3B6-4031-9184-9A1B92CE5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09462" y="-4377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676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ml studio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ml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https://aws.amazon.com/blogs/mobile/predictive-maintenance-with-aws-iot-and-amazon-machine-learning/</a:t>
            </a:r>
            <a:endParaRPr lang="tr-TR" sz="10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F6B0C55-A702-42EC-9563-F0257BF1B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38" y="6010"/>
            <a:ext cx="699429" cy="720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37998E3-E3B6-4031-9184-9A1B92CE5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09462" y="-43776"/>
            <a:ext cx="720000" cy="720000"/>
          </a:xfrm>
          <a:prstGeom prst="rect">
            <a:avLst/>
          </a:prstGeom>
        </p:spPr>
      </p:pic>
      <p:pic>
        <p:nvPicPr>
          <p:cNvPr id="12" name="Picture 4" descr="https://dmhnzl5mp9mj6.cloudfront.net/mobile_awsblog/images/AML%20datasource.png">
            <a:extLst>
              <a:ext uri="{FF2B5EF4-FFF2-40B4-BE49-F238E27FC236}">
                <a16:creationId xmlns:a16="http://schemas.microsoft.com/office/drawing/2014/main" id="{6E67D1C5-01A9-41CB-A404-3F7ED456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791"/>
            <a:ext cx="12192000" cy="570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3264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ml studio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ml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https://www.greymatter.com/corporate/hardcopy-article/straight-talking-66</a:t>
            </a:r>
            <a:r>
              <a:rPr lang="tr-TR" sz="1000" dirty="0">
                <a:hlinkClick r:id="rId2"/>
              </a:rPr>
              <a:t>/</a:t>
            </a:r>
            <a:endParaRPr lang="tr-TR" sz="10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F6B0C55-A702-42EC-9563-F0257BF1B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38" y="6010"/>
            <a:ext cx="699429" cy="720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37998E3-E3B6-4031-9184-9A1B92CE5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09462" y="-43776"/>
            <a:ext cx="720000" cy="720000"/>
          </a:xfrm>
          <a:prstGeom prst="rect">
            <a:avLst/>
          </a:prstGeom>
        </p:spPr>
      </p:pic>
      <p:pic>
        <p:nvPicPr>
          <p:cNvPr id="4098" name="Picture 2" descr="https://www.greymatter.com/corporate/wp-content/uploads/2015/06/azureml.png">
            <a:extLst>
              <a:ext uri="{FF2B5EF4-FFF2-40B4-BE49-F238E27FC236}">
                <a16:creationId xmlns:a16="http://schemas.microsoft.com/office/drawing/2014/main" id="{61387890-B734-4573-84CD-4FEE16745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4" y="726010"/>
            <a:ext cx="10428514" cy="579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936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vm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ec2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9E6F19-FB39-452D-845F-43C6E3CC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39189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0E3DA4-DA0F-4205-BADA-58B54FF86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pic>
        <p:nvPicPr>
          <p:cNvPr id="1026" name="Picture 2" descr="https://docs.aws.amazon.com/quickstarts/latest/vmlaunch/images/vm-linux-ami.png">
            <a:extLst>
              <a:ext uri="{FF2B5EF4-FFF2-40B4-BE49-F238E27FC236}">
                <a16:creationId xmlns:a16="http://schemas.microsoft.com/office/drawing/2014/main" id="{D3F7C264-3943-4EF6-85E4-BEFF24D62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" y="1229430"/>
            <a:ext cx="121920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93116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ml studio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ml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https://aws.amazon.com/blogs/mobile/predictive-maintenance-with-aws-iot-and-amazon-machine-learning/</a:t>
            </a:r>
            <a:endParaRPr lang="tr-TR" sz="10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F6B0C55-A702-42EC-9563-F0257BF1B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38" y="6010"/>
            <a:ext cx="699429" cy="720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37998E3-E3B6-4031-9184-9A1B92CE5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09462" y="-43776"/>
            <a:ext cx="720000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BB4269-FE12-421C-B56B-4E5EAD9BC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504" y="1004835"/>
            <a:ext cx="10650582" cy="531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5172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ml studio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ml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https://docs.microsoft.com/en-us/azure/machine-learning/studio/algorithm-cheat-sheet</a:t>
            </a:r>
            <a:endParaRPr lang="tr-TR" sz="10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F6B0C55-A702-42EC-9563-F0257BF1B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38" y="6010"/>
            <a:ext cx="699429" cy="720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37998E3-E3B6-4031-9184-9A1B92CE5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09462" y="-43776"/>
            <a:ext cx="720000" cy="720000"/>
          </a:xfrm>
          <a:prstGeom prst="rect">
            <a:avLst/>
          </a:prstGeom>
        </p:spPr>
      </p:pic>
      <p:pic>
        <p:nvPicPr>
          <p:cNvPr id="2050" name="Picture 2" descr="https://docs.microsoft.com/en-us/azure/machine-learning/studio/media/algorithm-cheat-sheet/machine-learning-algorithm-cheat-sheet-small_v_0_6-01.png">
            <a:extLst>
              <a:ext uri="{FF2B5EF4-FFF2-40B4-BE49-F238E27FC236}">
                <a16:creationId xmlns:a16="http://schemas.microsoft.com/office/drawing/2014/main" id="{109F1461-86F6-471C-9FE7-B1C596EF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37" y="554651"/>
            <a:ext cx="9305155" cy="601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96639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1851259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Makine ogrenmesi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525684" y="5399667"/>
            <a:ext cx="391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Machine Learning service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755498" y="5399667"/>
            <a:ext cx="391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sagemaker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3093859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  <p:pic>
        <p:nvPicPr>
          <p:cNvPr id="1026" name="Picture 2" descr="amazon sagemaker icon png ile ilgili gÃ¶rsel sonucu">
            <a:extLst>
              <a:ext uri="{FF2B5EF4-FFF2-40B4-BE49-F238E27FC236}">
                <a16:creationId xmlns:a16="http://schemas.microsoft.com/office/drawing/2014/main" id="{8194B47F-9E90-454F-9941-3001E5A44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8270911" y="2207857"/>
            <a:ext cx="268061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686451-BB3B-43ED-AC8D-485BE43CC5A2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E598BC-76B5-4C42-ADAA-6C25D68C6AD0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büyük veri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F6330E5-E8DD-4AB6-B370-F67ED36B8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090" y="2207857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8865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ml service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sagemaker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https://aws.amazon.com/blogs/machine-learning/simulate-quantum-systems-on-amazon-sagemaker/</a:t>
            </a:r>
            <a:endParaRPr lang="tr-TR" sz="10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7A4B64D-3FCE-474C-A604-5D9859604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25" y="26391"/>
            <a:ext cx="720000" cy="720000"/>
          </a:xfrm>
          <a:prstGeom prst="rect">
            <a:avLst/>
          </a:prstGeom>
        </p:spPr>
      </p:pic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d2908q01vomqb2.cloudfront.net/f1f836cb4ea6efb2a0b1b99f41ad8b103eff4b59/2018/05/04/Quantum2-2.png">
            <a:extLst>
              <a:ext uri="{FF2B5EF4-FFF2-40B4-BE49-F238E27FC236}">
                <a16:creationId xmlns:a16="http://schemas.microsoft.com/office/drawing/2014/main" id="{6CAB0F6F-3C1B-4153-90A4-326E6D336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85838"/>
            <a:ext cx="762000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67856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ml service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sagemaker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https://aws.amazon.com/blogs/machine-learning/simulate-quantum-systems-on-amazon-sagemaker/</a:t>
            </a:r>
            <a:endParaRPr lang="tr-TR" sz="10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7A4B64D-3FCE-474C-A604-5D9859604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25" y="26391"/>
            <a:ext cx="720000" cy="720000"/>
          </a:xfrm>
          <a:prstGeom prst="rect">
            <a:avLst/>
          </a:prstGeom>
        </p:spPr>
      </p:pic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d2908q01vomqb2.cloudfront.net/f1f836cb4ea6efb2a0b1b99f41ad8b103eff4b59/2018/05/01/Quantum3.png">
            <a:extLst>
              <a:ext uri="{FF2B5EF4-FFF2-40B4-BE49-F238E27FC236}">
                <a16:creationId xmlns:a16="http://schemas.microsoft.com/office/drawing/2014/main" id="{24B7C805-84B4-4A48-9805-50D3E9321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651" y="554651"/>
            <a:ext cx="9522822" cy="595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d2908q01vomqb2.cloudfront.net/f1f836cb4ea6efb2a0b1b99f41ad8b103eff4b59/2018/05/01/Quantum5.png">
            <a:extLst>
              <a:ext uri="{FF2B5EF4-FFF2-40B4-BE49-F238E27FC236}">
                <a16:creationId xmlns:a16="http://schemas.microsoft.com/office/drawing/2014/main" id="{2AEFCA7E-FC19-4486-A966-614C957C6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103" y="1216632"/>
            <a:ext cx="12356203" cy="18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6560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ml service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sagemaker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https://aws.amazon.com/blogs/machine-learning/simulate-quantum-systems-on-amazon-sagemaker/</a:t>
            </a:r>
            <a:endParaRPr lang="tr-TR" sz="10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7A4B64D-3FCE-474C-A604-5D9859604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25" y="26391"/>
            <a:ext cx="720000" cy="720000"/>
          </a:xfrm>
          <a:prstGeom prst="rect">
            <a:avLst/>
          </a:prstGeom>
        </p:spPr>
      </p:pic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d2908q01vomqb2.cloudfront.net/f1f836cb4ea6efb2a0b1b99f41ad8b103eff4b59/2018/05/01/Quantum5.png">
            <a:extLst>
              <a:ext uri="{FF2B5EF4-FFF2-40B4-BE49-F238E27FC236}">
                <a16:creationId xmlns:a16="http://schemas.microsoft.com/office/drawing/2014/main" id="{2AEFCA7E-FC19-4486-A966-614C957C6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25" y="2591543"/>
            <a:ext cx="11355349" cy="167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39750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ml service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sagemaker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https://aws.amazon.com/blogs/machine-learning/simulate-quantum-systems-on-amazon-sagemaker/</a:t>
            </a:r>
            <a:endParaRPr lang="tr-TR" sz="10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7A4B64D-3FCE-474C-A604-5D9859604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25" y="26391"/>
            <a:ext cx="720000" cy="720000"/>
          </a:xfrm>
          <a:prstGeom prst="rect">
            <a:avLst/>
          </a:prstGeom>
        </p:spPr>
      </p:pic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d2908q01vomqb2.cloudfront.net/f1f836cb4ea6efb2a0b1b99f41ad8b103eff4b59/2018/05/01/Quantum6.png">
            <a:extLst>
              <a:ext uri="{FF2B5EF4-FFF2-40B4-BE49-F238E27FC236}">
                <a16:creationId xmlns:a16="http://schemas.microsoft.com/office/drawing/2014/main" id="{3E77C7E4-7FC4-47FC-8003-3588EE6B9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80" y="1004511"/>
            <a:ext cx="10420838" cy="526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60071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ml service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sagemaker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https://docs.microsoft.com/en-us/azure/machine-learning/service/overview-what-is-azure-ml</a:t>
            </a:r>
            <a:endParaRPr lang="tr-TR" sz="10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7A4B64D-3FCE-474C-A604-5D9859604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25" y="26391"/>
            <a:ext cx="720000" cy="720000"/>
          </a:xfrm>
          <a:prstGeom prst="rect">
            <a:avLst/>
          </a:prstGeom>
        </p:spPr>
      </p:pic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Azure Machine Learning service workflow">
            <a:extLst>
              <a:ext uri="{FF2B5EF4-FFF2-40B4-BE49-F238E27FC236}">
                <a16:creationId xmlns:a16="http://schemas.microsoft.com/office/drawing/2014/main" id="{8BB9135A-A4DA-487A-B903-888EABE4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37" y="1762157"/>
            <a:ext cx="10191925" cy="359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270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ml service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sagemaker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https://docs.microsoft.com/en-us/azure/machine-learning/service/overview-what-is-azure-ml</a:t>
            </a:r>
            <a:endParaRPr lang="tr-TR" sz="10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7A4B64D-3FCE-474C-A604-5D9859604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25" y="26391"/>
            <a:ext cx="720000" cy="720000"/>
          </a:xfrm>
          <a:prstGeom prst="rect">
            <a:avLst/>
          </a:prstGeom>
        </p:spPr>
      </p:pic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BE8078-9938-4048-9830-F983F66E6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204" y="1322554"/>
            <a:ext cx="7087589" cy="46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8112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3013501"/>
            <a:ext cx="11816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spc="300" dirty="0">
                <a:latin typeface="Star Jedi" panose="040B0000000000000000" pitchFamily="82" charset="0"/>
              </a:rPr>
              <a:t>bilissel cozumler</a:t>
            </a:r>
          </a:p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Cognitive services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B6FD4-04E9-49DA-A25D-48651E9B90E0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921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infrastructure as a service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1991757"/>
            <a:ext cx="1181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1041093" y="2107725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virtual machine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186044" y="2018353"/>
            <a:ext cx="391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Elastic compute cloud (ec2)</a:t>
            </a:r>
            <a:endParaRPr 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9E6F19-FB39-452D-845F-43C6E3CC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3" y="1912194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0E3DA4-DA0F-4205-BADA-58B54FF86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50907" y="1912193"/>
            <a:ext cx="720000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1A771E-00A6-4752-BB08-836F405E285E}"/>
              </a:ext>
            </a:extLst>
          </p:cNvPr>
          <p:cNvSpPr txBox="1"/>
          <p:nvPr/>
        </p:nvSpPr>
        <p:spPr>
          <a:xfrm>
            <a:off x="187568" y="4070934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Gpu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38526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1250368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bilissel cozumler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525684" y="5399667"/>
            <a:ext cx="3910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Microsoft Cognitive Services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755498" y="5399667"/>
            <a:ext cx="3910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cognitive</a:t>
            </a:r>
          </a:p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apis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3132055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AE7D99BE-C192-4B9F-A53D-3FC21AF31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4142" y="2889000"/>
            <a:ext cx="1080000" cy="1080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4A3F560-8334-4BCB-9B24-7E295BE08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34688" y="2915202"/>
            <a:ext cx="1080000" cy="108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2EB7BB4-DA51-4D02-99D4-8638DDBFA2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2547" y="1639877"/>
            <a:ext cx="2880000" cy="2880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29D3F22-97B6-4968-96CD-2E7CA96AB1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71644" y="4081104"/>
            <a:ext cx="476250" cy="47625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A4CEED1-4822-41A0-AC1D-CFB1B6E105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56863" y="4081104"/>
            <a:ext cx="476250" cy="47625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DBABE53-8E68-4187-B3A4-707B8160CB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42082" y="4081104"/>
            <a:ext cx="476250" cy="47625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31A91E1-D0A4-4FEE-9D71-8995E72AD5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327301" y="4081104"/>
            <a:ext cx="476250" cy="47625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80395E8C-8664-494F-97C4-C382E7C571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72833" y="4660806"/>
            <a:ext cx="476250" cy="47625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89C3393-653E-4925-9A8D-A7964FB181A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958052" y="4660806"/>
            <a:ext cx="476250" cy="47625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F4FBF3DB-E9F4-4915-AE5F-F70186F2AF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643271" y="4660806"/>
            <a:ext cx="476250" cy="47625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0BF674CA-21CD-49FE-908B-D6516CDDEA5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328492" y="4660806"/>
            <a:ext cx="476250" cy="476250"/>
          </a:xfrm>
          <a:prstGeom prst="rect">
            <a:avLst/>
          </a:prstGeom>
        </p:spPr>
      </p:pic>
      <p:pic>
        <p:nvPicPr>
          <p:cNvPr id="37" name="Picture 2" descr="Amazon polly ile ilgili gÃ¶rsel sonucu">
            <a:extLst>
              <a:ext uri="{FF2B5EF4-FFF2-40B4-BE49-F238E27FC236}">
                <a16:creationId xmlns:a16="http://schemas.microsoft.com/office/drawing/2014/main" id="{149FC755-AE42-47B6-B154-0519B80BE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907" y="430080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s://media.amazonwebservices.com/blog/2017/comp_logo_2.png">
            <a:extLst>
              <a:ext uri="{FF2B5EF4-FFF2-40B4-BE49-F238E27FC236}">
                <a16:creationId xmlns:a16="http://schemas.microsoft.com/office/drawing/2014/main" id="{634D5F63-4A0C-44DD-83E2-FAA57E3EC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1" t="4442" r="35425" b="33562"/>
          <a:stretch/>
        </p:blipFill>
        <p:spPr bwMode="auto">
          <a:xfrm>
            <a:off x="9367271" y="1943629"/>
            <a:ext cx="68727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4C393B2-5D88-4E86-AF8C-2CDBE44A4B19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5772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Mcs - computer vision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rekognition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https://azure.microsoft.com/en-us/services/cognitive-services/computer-vision/</a:t>
            </a:r>
            <a:endParaRPr lang="tr-TR" sz="1000" dirty="0"/>
          </a:p>
        </p:txBody>
      </p:sp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8F9961-B301-4883-8DF9-669B7F5DC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2" y="970811"/>
            <a:ext cx="12113621" cy="5368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130AD25-D5A1-436E-9324-24D938AF7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26" y="23232"/>
            <a:ext cx="720000" cy="72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D4874C-C530-457C-9212-933E43246B4F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nesne algilama</a:t>
            </a:r>
          </a:p>
        </p:txBody>
      </p:sp>
    </p:spTree>
    <p:extLst>
      <p:ext uri="{BB962C8B-B14F-4D97-AF65-F5344CB8AC3E}">
        <p14:creationId xmlns:p14="http://schemas.microsoft.com/office/powerpoint/2010/main" val="80921810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Mcs - computer vision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rekognition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https://cloudacademy.com/blog/amazon-rekognition-image-analysis-tool/</a:t>
            </a:r>
            <a:endParaRPr lang="tr-TR" sz="1000" dirty="0"/>
          </a:p>
        </p:txBody>
      </p:sp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130AD25-D5A1-436E-9324-24D938AF7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26" y="23232"/>
            <a:ext cx="720000" cy="720000"/>
          </a:xfrm>
          <a:prstGeom prst="rect">
            <a:avLst/>
          </a:prstGeom>
        </p:spPr>
      </p:pic>
      <p:pic>
        <p:nvPicPr>
          <p:cNvPr id="12290" name="Picture 2" descr="Amazon Rekognition Console Demo">
            <a:extLst>
              <a:ext uri="{FF2B5EF4-FFF2-40B4-BE49-F238E27FC236}">
                <a16:creationId xmlns:a16="http://schemas.microsoft.com/office/drawing/2014/main" id="{FF1E934E-6B91-4FA4-9E4B-514A0AE82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89" y="713989"/>
            <a:ext cx="9270347" cy="570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nesne algilama</a:t>
            </a:r>
          </a:p>
        </p:txBody>
      </p:sp>
    </p:spTree>
    <p:extLst>
      <p:ext uri="{BB962C8B-B14F-4D97-AF65-F5344CB8AC3E}">
        <p14:creationId xmlns:p14="http://schemas.microsoft.com/office/powerpoint/2010/main" val="48895947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Mcs - computer vision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rekognition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https://azure.microsoft.com/en-us/services/cognitive-services/computer-vision/</a:t>
            </a:r>
            <a:endParaRPr lang="tr-TR" sz="1000" dirty="0"/>
          </a:p>
        </p:txBody>
      </p:sp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130AD25-D5A1-436E-9324-24D938AF7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26" y="23232"/>
            <a:ext cx="720000" cy="7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Yazi algilama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40BFFF-FC1E-41FE-A65C-697D0CF1B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952580"/>
            <a:ext cx="12192000" cy="539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5916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Mcs - computer vision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rekognition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https://docs.aws.amazon.com/rekognition/latest/dg/text-detecting-text-procedure.html</a:t>
            </a:r>
            <a:endParaRPr lang="tr-TR" sz="1000" dirty="0"/>
          </a:p>
        </p:txBody>
      </p:sp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130AD25-D5A1-436E-9324-24D938AF7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26" y="23232"/>
            <a:ext cx="720000" cy="7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Yazi algilama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6C1DC-AF53-4A68-AA14-121B256726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08716"/>
            <a:ext cx="12192000" cy="475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1765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Mcs - computer vision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rekognition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https://aws.amazon.com/blogs/aws/amazon-rekognition-update-celebrity-recognition/</a:t>
            </a:r>
            <a:endParaRPr lang="tr-TR" sz="1000" dirty="0"/>
          </a:p>
        </p:txBody>
      </p:sp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130AD25-D5A1-436E-9324-24D938AF7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26" y="23232"/>
            <a:ext cx="720000" cy="7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ünlü algilama</a:t>
            </a:r>
          </a:p>
        </p:txBody>
      </p:sp>
      <p:pic>
        <p:nvPicPr>
          <p:cNvPr id="20482" name="Picture 2" descr="https://media.amazonwebservices.com/blog/2017/rek_celeb_jeff_bezos_2.png">
            <a:extLst>
              <a:ext uri="{FF2B5EF4-FFF2-40B4-BE49-F238E27FC236}">
                <a16:creationId xmlns:a16="http://schemas.microsoft.com/office/drawing/2014/main" id="{453805AE-3327-49B6-A13D-07036D391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1150328"/>
            <a:ext cx="771525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9709B6-A508-4B12-B829-264DCD4357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6" r="54848"/>
          <a:stretch/>
        </p:blipFill>
        <p:spPr>
          <a:xfrm>
            <a:off x="6848021" y="4877155"/>
            <a:ext cx="2961913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6550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Mcs - computer vision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rekognition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https://azure.microsoft.com/en-us/services/cognitive-services/computer-vision/</a:t>
            </a:r>
            <a:endParaRPr lang="tr-TR" sz="1000" dirty="0"/>
          </a:p>
        </p:txBody>
      </p:sp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130AD25-D5A1-436E-9324-24D938AF7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26" y="23232"/>
            <a:ext cx="720000" cy="7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ünlü algilama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9709B6-A508-4B12-B829-264DCD4357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6" r="54848"/>
          <a:stretch/>
        </p:blipFill>
        <p:spPr>
          <a:xfrm>
            <a:off x="6848021" y="4877155"/>
            <a:ext cx="2961913" cy="11907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CD6BCD-05AA-4C27-93FF-0707A550E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300" y="1199710"/>
            <a:ext cx="11367496" cy="508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07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Mcs - face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rekognition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https://azure.microsoft.com/en-us/services/cognitive-services/face/</a:t>
            </a:r>
            <a:endParaRPr lang="tr-TR" sz="1000" dirty="0"/>
          </a:p>
        </p:txBody>
      </p:sp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Yüz algilama-analiz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7C498F-72CD-442A-BF34-C04B284C0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" y="1393519"/>
            <a:ext cx="12192000" cy="45708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28E698C-25FD-4441-B29D-24A1A92F1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96" y="6296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926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Mcs - face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rekognition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https://cloudacademy.com/blog/amazon-rekognition-image-analysis-tool/</a:t>
            </a:r>
            <a:endParaRPr lang="tr-TR" sz="1000" dirty="0"/>
          </a:p>
        </p:txBody>
      </p:sp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Yüz algilama-analiz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28E698C-25FD-4441-B29D-24A1A92F1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96" y="62963"/>
            <a:ext cx="720000" cy="720000"/>
          </a:xfrm>
          <a:prstGeom prst="rect">
            <a:avLst/>
          </a:prstGeom>
        </p:spPr>
      </p:pic>
      <p:pic>
        <p:nvPicPr>
          <p:cNvPr id="15362" name="Picture 2" descr="Amazon Rekognition Face Detection">
            <a:extLst>
              <a:ext uri="{FF2B5EF4-FFF2-40B4-BE49-F238E27FC236}">
                <a16:creationId xmlns:a16="http://schemas.microsoft.com/office/drawing/2014/main" id="{F33860DA-1337-4A0C-A246-C6B34F68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59" y="1024338"/>
            <a:ext cx="8454480" cy="52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32318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Mcs - face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rekognition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https://cloudacademy.com/blog/amazon-rekognition-image-analysis-tool/</a:t>
            </a:r>
            <a:endParaRPr lang="tr-TR" sz="1000" dirty="0"/>
          </a:p>
        </p:txBody>
      </p:sp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Yüz karsilastirma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28E698C-25FD-4441-B29D-24A1A92F1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96" y="62963"/>
            <a:ext cx="720000" cy="720000"/>
          </a:xfrm>
          <a:prstGeom prst="rect">
            <a:avLst/>
          </a:prstGeom>
        </p:spPr>
      </p:pic>
      <p:pic>
        <p:nvPicPr>
          <p:cNvPr id="19458" name="Picture 2" descr="Amazon Rekognition Face Comparison">
            <a:extLst>
              <a:ext uri="{FF2B5EF4-FFF2-40B4-BE49-F238E27FC236}">
                <a16:creationId xmlns:a16="http://schemas.microsoft.com/office/drawing/2014/main" id="{B04BD05F-8EDA-449E-A204-72C00EE10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25" y="1024892"/>
            <a:ext cx="9814560" cy="525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261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vm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ec2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9E6F19-FB39-452D-845F-43C6E3CC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39189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0E3DA4-DA0F-4205-BADA-58B54FF86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01701-69EA-45E7-A70F-5E1D3BA5E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72" y="1428388"/>
            <a:ext cx="11070453" cy="47212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7"/>
              </a:rPr>
              <a:t>https://docs.aws.amazon.com/en_us/dlami/latest/devguide/gpu.html</a:t>
            </a:r>
            <a:endParaRPr lang="tr-TR" sz="1000" dirty="0"/>
          </a:p>
        </p:txBody>
      </p:sp>
    </p:spTree>
    <p:extLst>
      <p:ext uri="{BB962C8B-B14F-4D97-AF65-F5344CB8AC3E}">
        <p14:creationId xmlns:p14="http://schemas.microsoft.com/office/powerpoint/2010/main" val="140351294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Mcs - face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rekognition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https://azure.microsoft.com/en-us/services/cognitive-services/face/</a:t>
            </a:r>
            <a:endParaRPr lang="tr-TR" sz="1000" dirty="0"/>
          </a:p>
        </p:txBody>
      </p:sp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Yüz karsilastirma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28E698C-25FD-4441-B29D-24A1A92F1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96" y="62963"/>
            <a:ext cx="720000" cy="7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D9162B-E6AA-4A93-A89F-EE88314AE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196251"/>
            <a:ext cx="12192000" cy="486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5855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https://azure.microsoft.com/en-us/services/cognitive-services/content-moderator/</a:t>
            </a:r>
            <a:endParaRPr lang="tr-TR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içerik ölçümleme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83C06-0E94-4086-998F-714384BD0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0" r="16000"/>
          <a:stretch/>
        </p:blipFill>
        <p:spPr>
          <a:xfrm>
            <a:off x="1763484" y="1044114"/>
            <a:ext cx="9339943" cy="519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7128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rekognition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https://aws.amazon.com/blogs/aws/amazon-rekognition-update-image-moderation/</a:t>
            </a:r>
            <a:endParaRPr lang="tr-TR" sz="1000" dirty="0"/>
          </a:p>
        </p:txBody>
      </p:sp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içerik ölçümleme</a:t>
            </a:r>
          </a:p>
        </p:txBody>
      </p:sp>
      <p:pic>
        <p:nvPicPr>
          <p:cNvPr id="22530" name="Picture 2" descr="https://media.amazonwebservices.com/blog/2017/rek_mod_swimsuit_2.png">
            <a:extLst>
              <a:ext uri="{FF2B5EF4-FFF2-40B4-BE49-F238E27FC236}">
                <a16:creationId xmlns:a16="http://schemas.microsoft.com/office/drawing/2014/main" id="{78B38451-945C-4557-A565-4271D670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4" y="1156407"/>
            <a:ext cx="771525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26703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video indexer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rekognition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https://azure.microsoft.com/en-us/services/media-services/video-indexer/</a:t>
            </a:r>
            <a:endParaRPr lang="tr-TR" sz="1000" dirty="0"/>
          </a:p>
        </p:txBody>
      </p:sp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video içerik algilama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EC30E6-40E2-40E2-BEB6-08F6D73DCA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92" t="6994" r="24776" b="10802"/>
          <a:stretch/>
        </p:blipFill>
        <p:spPr>
          <a:xfrm>
            <a:off x="1398395" y="956526"/>
            <a:ext cx="9395207" cy="545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2847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rekognition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https://www.slideshare.net/AmazonWebServices/build-computer-vision-applications-with-amazon-rekognition-113883999</a:t>
            </a:r>
            <a:endParaRPr lang="tr-TR" sz="1000" dirty="0"/>
          </a:p>
        </p:txBody>
      </p:sp>
      <p:pic>
        <p:nvPicPr>
          <p:cNvPr id="12" name="Picture 2" descr="amazon sagemaker icon png ile ilgili gÃ¶rsel sonucu">
            <a:extLst>
              <a:ext uri="{FF2B5EF4-FFF2-40B4-BE49-F238E27FC236}">
                <a16:creationId xmlns:a16="http://schemas.microsoft.com/office/drawing/2014/main" id="{041EAA87-4027-4B1C-B340-252A9B4C0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6346" r="40807" b="39082"/>
          <a:stretch/>
        </p:blipFill>
        <p:spPr bwMode="auto">
          <a:xfrm>
            <a:off x="11495719" y="0"/>
            <a:ext cx="670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video içerik algilama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E1A94-9C4C-4204-B9DB-BC3622CE7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50" y="946492"/>
            <a:ext cx="11173097" cy="557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9037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Mcs - text analytics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comprehend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https://azure.microsoft.com/en-us/services/cognitive-services/text-analytics/</a:t>
            </a:r>
            <a:endParaRPr lang="tr-TR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Yazi analizi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28E698C-25FD-4441-B29D-24A1A92F1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96" y="62963"/>
            <a:ext cx="720000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D6AA4-DCB4-4248-A052-B780463944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93" t="5969" r="17608" b="4276"/>
          <a:stretch/>
        </p:blipFill>
        <p:spPr>
          <a:xfrm>
            <a:off x="1123970" y="1024892"/>
            <a:ext cx="9944057" cy="5413810"/>
          </a:xfrm>
          <a:prstGeom prst="rect">
            <a:avLst/>
          </a:prstGeom>
        </p:spPr>
      </p:pic>
      <p:pic>
        <p:nvPicPr>
          <p:cNvPr id="25602" name="Picture 2" descr="https://media.amazonwebservices.com/blog/2017/comp_logo_2.png">
            <a:extLst>
              <a:ext uri="{FF2B5EF4-FFF2-40B4-BE49-F238E27FC236}">
                <a16:creationId xmlns:a16="http://schemas.microsoft.com/office/drawing/2014/main" id="{86BE7BA1-EF36-48F6-A6FF-4DCDBDEF0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1" t="4442" r="35425" b="33562"/>
          <a:stretch/>
        </p:blipFill>
        <p:spPr bwMode="auto">
          <a:xfrm>
            <a:off x="11472000" y="62963"/>
            <a:ext cx="68727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15100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Mcs - text analytics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comprehend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https://aws.amazon.com/tr/blogs/aws/amazon-comprehend-continuously-trained-natural-language-processing/</a:t>
            </a:r>
            <a:endParaRPr lang="tr-TR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Yazi analizi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28E698C-25FD-4441-B29D-24A1A92F1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96" y="62963"/>
            <a:ext cx="720000" cy="720000"/>
          </a:xfrm>
          <a:prstGeom prst="rect">
            <a:avLst/>
          </a:prstGeom>
        </p:spPr>
      </p:pic>
      <p:pic>
        <p:nvPicPr>
          <p:cNvPr id="25602" name="Picture 2" descr="https://media.amazonwebservices.com/blog/2017/comp_logo_2.png">
            <a:extLst>
              <a:ext uri="{FF2B5EF4-FFF2-40B4-BE49-F238E27FC236}">
                <a16:creationId xmlns:a16="http://schemas.microsoft.com/office/drawing/2014/main" id="{86BE7BA1-EF36-48F6-A6FF-4DCDBDEF0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1" t="4442" r="35425" b="33562"/>
          <a:stretch/>
        </p:blipFill>
        <p:spPr bwMode="auto">
          <a:xfrm>
            <a:off x="11472000" y="62963"/>
            <a:ext cx="68727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s://media.amazonwebservices.com/blog/2017/di_con_main_2.png">
            <a:extLst>
              <a:ext uri="{FF2B5EF4-FFF2-40B4-BE49-F238E27FC236}">
                <a16:creationId xmlns:a16="http://schemas.microsoft.com/office/drawing/2014/main" id="{89E19C81-C931-472E-B91F-5A7C69441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231" y="1086016"/>
            <a:ext cx="8505536" cy="54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61214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Bing speech</a:t>
            </a:r>
            <a:endParaRPr lang="en-US" sz="105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https://azure.microsoft.com/en-us/services/cognitive-services/text-to-speech/</a:t>
            </a:r>
            <a:endParaRPr lang="tr-TR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Yazidan sese</a:t>
            </a:r>
          </a:p>
        </p:txBody>
      </p:sp>
      <p:pic>
        <p:nvPicPr>
          <p:cNvPr id="30722" name="Picture 2" descr="Amazon polly ile ilgili gÃ¶rsel sonucu">
            <a:extLst>
              <a:ext uri="{FF2B5EF4-FFF2-40B4-BE49-F238E27FC236}">
                <a16:creationId xmlns:a16="http://schemas.microsoft.com/office/drawing/2014/main" id="{330FC9F4-05EB-4361-A287-62488F182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747" y="3648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6BF476-28B1-4E30-A673-CF494DA3C4F6}"/>
              </a:ext>
            </a:extLst>
          </p:cNvPr>
          <p:cNvSpPr txBox="1"/>
          <p:nvPr/>
        </p:nvSpPr>
        <p:spPr>
          <a:xfrm>
            <a:off x="7508928" y="246761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05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polly</a:t>
            </a:r>
            <a:endParaRPr lang="en-US" sz="105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9F94613-4FC5-4164-A28B-2EAA44D54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52" y="36485"/>
            <a:ext cx="720000" cy="7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2594E4-164A-44C3-B86B-40E6AA4FCC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2" r="14393"/>
          <a:stretch/>
        </p:blipFill>
        <p:spPr>
          <a:xfrm>
            <a:off x="870249" y="1024892"/>
            <a:ext cx="10549498" cy="521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3873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Bing speech</a:t>
            </a:r>
            <a:endParaRPr lang="en-US" sz="105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https://aws.amazon.com/polly/?nc1=h_ls</a:t>
            </a:r>
            <a:endParaRPr lang="tr-TR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Yazidan sese</a:t>
            </a:r>
          </a:p>
        </p:txBody>
      </p:sp>
      <p:pic>
        <p:nvPicPr>
          <p:cNvPr id="30722" name="Picture 2" descr="Amazon polly ile ilgili gÃ¶rsel sonucu">
            <a:extLst>
              <a:ext uri="{FF2B5EF4-FFF2-40B4-BE49-F238E27FC236}">
                <a16:creationId xmlns:a16="http://schemas.microsoft.com/office/drawing/2014/main" id="{330FC9F4-05EB-4361-A287-62488F182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747" y="3648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6BF476-28B1-4E30-A673-CF494DA3C4F6}"/>
              </a:ext>
            </a:extLst>
          </p:cNvPr>
          <p:cNvSpPr txBox="1"/>
          <p:nvPr/>
        </p:nvSpPr>
        <p:spPr>
          <a:xfrm>
            <a:off x="7508928" y="246761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05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polly</a:t>
            </a:r>
            <a:endParaRPr lang="en-US" sz="105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9F94613-4FC5-4164-A28B-2EAA44D54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52" y="36485"/>
            <a:ext cx="720000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98A5CF-B5A8-4429-8B65-3C657EB1B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626053"/>
            <a:ext cx="12192000" cy="391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0317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Bing speech</a:t>
            </a:r>
            <a:endParaRPr lang="en-US" sz="105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Yazidan sese</a:t>
            </a:r>
          </a:p>
        </p:txBody>
      </p:sp>
      <p:pic>
        <p:nvPicPr>
          <p:cNvPr id="30722" name="Picture 2" descr="Amazon polly ile ilgili gÃ¶rsel sonucu">
            <a:extLst>
              <a:ext uri="{FF2B5EF4-FFF2-40B4-BE49-F238E27FC236}">
                <a16:creationId xmlns:a16="http://schemas.microsoft.com/office/drawing/2014/main" id="{330FC9F4-05EB-4361-A287-62488F182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747" y="3648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6BF476-28B1-4E30-A673-CF494DA3C4F6}"/>
              </a:ext>
            </a:extLst>
          </p:cNvPr>
          <p:cNvSpPr txBox="1"/>
          <p:nvPr/>
        </p:nvSpPr>
        <p:spPr>
          <a:xfrm>
            <a:off x="7508928" y="246761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05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polly</a:t>
            </a:r>
            <a:endParaRPr lang="en-US" sz="105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9F94613-4FC5-4164-A28B-2EAA44D54C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252" y="36485"/>
            <a:ext cx="720000" cy="720000"/>
          </a:xfrm>
          <a:prstGeom prst="rect">
            <a:avLst/>
          </a:prstGeom>
        </p:spPr>
      </p:pic>
      <p:pic>
        <p:nvPicPr>
          <p:cNvPr id="3" name="guy-en-nts-1">
            <a:hlinkClick r:id="" action="ppaction://media"/>
            <a:extLst>
              <a:ext uri="{FF2B5EF4-FFF2-40B4-BE49-F238E27FC236}">
                <a16:creationId xmlns:a16="http://schemas.microsoft.com/office/drawing/2014/main" id="{4414FAE8-D3E5-4542-BAEE-3505A49D0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86400" y="4245242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8BA249-BF43-4982-8D44-F656355A8775}"/>
              </a:ext>
            </a:extLst>
          </p:cNvPr>
          <p:cNvSpPr txBox="1"/>
          <p:nvPr/>
        </p:nvSpPr>
        <p:spPr>
          <a:xfrm>
            <a:off x="187567" y="927365"/>
            <a:ext cx="11816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ingilizce test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C31238-A4D3-4139-BA2B-4A60697C2323}"/>
              </a:ext>
            </a:extLst>
          </p:cNvPr>
          <p:cNvSpPr txBox="1"/>
          <p:nvPr/>
        </p:nvSpPr>
        <p:spPr>
          <a:xfrm>
            <a:off x="4792058" y="2687196"/>
            <a:ext cx="19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Erkek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9EA4FC-B5F4-4012-979C-12A87E8DFADF}"/>
              </a:ext>
            </a:extLst>
          </p:cNvPr>
          <p:cNvSpPr txBox="1"/>
          <p:nvPr/>
        </p:nvSpPr>
        <p:spPr>
          <a:xfrm>
            <a:off x="7280365" y="2687196"/>
            <a:ext cx="19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kadin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14B753-C977-4226-AB8E-0FEF328C0EC9}"/>
              </a:ext>
            </a:extLst>
          </p:cNvPr>
          <p:cNvSpPr txBox="1"/>
          <p:nvPr/>
        </p:nvSpPr>
        <p:spPr>
          <a:xfrm>
            <a:off x="2231536" y="3406152"/>
            <a:ext cx="276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Amazon polly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B46244-223D-4D02-B618-CE0D74663517}"/>
              </a:ext>
            </a:extLst>
          </p:cNvPr>
          <p:cNvSpPr txBox="1"/>
          <p:nvPr/>
        </p:nvSpPr>
        <p:spPr>
          <a:xfrm>
            <a:off x="2135868" y="4365376"/>
            <a:ext cx="285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Bing speech</a:t>
            </a:r>
          </a:p>
        </p:txBody>
      </p:sp>
      <p:pic>
        <p:nvPicPr>
          <p:cNvPr id="7" name="jessa-en-nts-3">
            <a:hlinkClick r:id="" action="ppaction://media"/>
            <a:extLst>
              <a:ext uri="{FF2B5EF4-FFF2-40B4-BE49-F238E27FC236}">
                <a16:creationId xmlns:a16="http://schemas.microsoft.com/office/drawing/2014/main" id="{52D26A6E-5A20-41FC-B75C-B8F0D8667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75877" y="4245242"/>
            <a:ext cx="609600" cy="609600"/>
          </a:xfrm>
          <a:prstGeom prst="rect">
            <a:avLst/>
          </a:prstGeom>
        </p:spPr>
      </p:pic>
      <p:pic>
        <p:nvPicPr>
          <p:cNvPr id="10" name="HelloEnglish-Joanna.0aa7a6dc7f1de9ac48769f366c6f447f9051db57">
            <a:hlinkClick r:id="" action="ppaction://media"/>
            <a:extLst>
              <a:ext uri="{FF2B5EF4-FFF2-40B4-BE49-F238E27FC236}">
                <a16:creationId xmlns:a16="http://schemas.microsoft.com/office/drawing/2014/main" id="{39633DFE-1646-44E0-942E-DCD05948DC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80105" y="3287066"/>
            <a:ext cx="609600" cy="609600"/>
          </a:xfrm>
          <a:prstGeom prst="rect">
            <a:avLst/>
          </a:prstGeom>
        </p:spPr>
      </p:pic>
      <p:pic>
        <p:nvPicPr>
          <p:cNvPr id="11" name="HelloEnglish_Matthew.459192c1f7cdee256f9c98e336b4254e3c697eb3">
            <a:hlinkClick r:id="" action="ppaction://media"/>
            <a:extLst>
              <a:ext uri="{FF2B5EF4-FFF2-40B4-BE49-F238E27FC236}">
                <a16:creationId xmlns:a16="http://schemas.microsoft.com/office/drawing/2014/main" id="{C3890CB0-8D4B-47F0-9E05-080740E2723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86400" y="3286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7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vm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ec2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9E6F19-FB39-452D-845F-43C6E3CC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39189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0E3DA4-DA0F-4205-BADA-58B54FF86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0" y="661177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6"/>
              </a:rPr>
              <a:t>https://azure.microsoft.com/tr-tr/pricing/details/virtual-machines/series/</a:t>
            </a:r>
            <a:endParaRPr lang="tr-TR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05EEBD-8B59-4F64-B3A1-31831A5EAE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058" y="1073051"/>
            <a:ext cx="11171883" cy="518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6201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Bing speech</a:t>
            </a:r>
            <a:endParaRPr lang="en-US" sz="105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https://azure.microsoft.com/en-us/services/cognitive-services/speech-to-text/</a:t>
            </a:r>
            <a:endParaRPr lang="tr-TR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Sesten yaziya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9F94613-4FC5-4164-A28B-2EAA44D54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52" y="36485"/>
            <a:ext cx="720000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3BC097-53B0-4380-BFC1-32CDDABC07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79" r="17179"/>
          <a:stretch/>
        </p:blipFill>
        <p:spPr>
          <a:xfrm>
            <a:off x="2124889" y="978612"/>
            <a:ext cx="7942219" cy="5453840"/>
          </a:xfrm>
          <a:prstGeom prst="rect">
            <a:avLst/>
          </a:prstGeom>
        </p:spPr>
      </p:pic>
      <p:pic>
        <p:nvPicPr>
          <p:cNvPr id="32770" name="Picture 2" descr="Amazon Transcribe logo ile ilgili gÃ¶rsel sonucu">
            <a:extLst>
              <a:ext uri="{FF2B5EF4-FFF2-40B4-BE49-F238E27FC236}">
                <a16:creationId xmlns:a16="http://schemas.microsoft.com/office/drawing/2014/main" id="{27305655-C639-4B2E-87B4-A6FD7A4FC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8" t="13705" r="26875" b="19542"/>
          <a:stretch/>
        </p:blipFill>
        <p:spPr bwMode="auto">
          <a:xfrm>
            <a:off x="11228826" y="36485"/>
            <a:ext cx="93704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AD37FA-A6F3-499A-BEF6-F4A1BCEE8DC8}"/>
              </a:ext>
            </a:extLst>
          </p:cNvPr>
          <p:cNvSpPr txBox="1"/>
          <p:nvPr/>
        </p:nvSpPr>
        <p:spPr>
          <a:xfrm>
            <a:off x="7786530" y="211259"/>
            <a:ext cx="34161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05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transcribe</a:t>
            </a:r>
            <a:endParaRPr lang="en-US" sz="105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32195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Bing speech</a:t>
            </a:r>
            <a:endParaRPr lang="en-US" sz="105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https://aws.amazon.com/tr/transcribe/</a:t>
            </a:r>
            <a:endParaRPr lang="tr-TR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Sesten yaziya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9F94613-4FC5-4164-A28B-2EAA44D54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52" y="36485"/>
            <a:ext cx="720000" cy="720000"/>
          </a:xfrm>
          <a:prstGeom prst="rect">
            <a:avLst/>
          </a:prstGeom>
        </p:spPr>
      </p:pic>
      <p:pic>
        <p:nvPicPr>
          <p:cNvPr id="32770" name="Picture 2" descr="Amazon Transcribe logo ile ilgili gÃ¶rsel sonucu">
            <a:extLst>
              <a:ext uri="{FF2B5EF4-FFF2-40B4-BE49-F238E27FC236}">
                <a16:creationId xmlns:a16="http://schemas.microsoft.com/office/drawing/2014/main" id="{27305655-C639-4B2E-87B4-A6FD7A4FC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8" t="13705" r="26875" b="19542"/>
          <a:stretch/>
        </p:blipFill>
        <p:spPr bwMode="auto">
          <a:xfrm>
            <a:off x="11228826" y="36485"/>
            <a:ext cx="93704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AD37FA-A6F3-499A-BEF6-F4A1BCEE8DC8}"/>
              </a:ext>
            </a:extLst>
          </p:cNvPr>
          <p:cNvSpPr txBox="1"/>
          <p:nvPr/>
        </p:nvSpPr>
        <p:spPr>
          <a:xfrm>
            <a:off x="7786530" y="211259"/>
            <a:ext cx="34161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05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transcribe</a:t>
            </a:r>
            <a:endParaRPr lang="en-US" sz="105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E4051F-3100-4572-B9DC-DAFF5D4EE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42" y="1018084"/>
            <a:ext cx="11268527" cy="530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4359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Microsoft cognitive services</a:t>
            </a:r>
            <a:endParaRPr lang="en-US" sz="105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https://azure.microsoft.com/en-us/services/cognitive-services/directory/speech/</a:t>
            </a:r>
            <a:endParaRPr lang="tr-TR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Ses ve yazi analizi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196395-D61C-466A-81D9-92E7143BA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9" r="21892"/>
          <a:stretch/>
        </p:blipFill>
        <p:spPr>
          <a:xfrm>
            <a:off x="588311" y="991605"/>
            <a:ext cx="11015375" cy="513866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245285E-966B-4746-B12A-E380DDF2A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52" y="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4930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bot services</a:t>
            </a:r>
            <a:endParaRPr lang="en-US" sz="105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Chat bot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6BF476-28B1-4E30-A673-CF494DA3C4F6}"/>
              </a:ext>
            </a:extLst>
          </p:cNvPr>
          <p:cNvSpPr txBox="1"/>
          <p:nvPr/>
        </p:nvSpPr>
        <p:spPr>
          <a:xfrm>
            <a:off x="7508928" y="246761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05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lex</a:t>
            </a:r>
            <a:endParaRPr lang="en-US" sz="105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5AF094C-1BEA-4790-8307-9015F2EEE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1" y="34056"/>
            <a:ext cx="720000" cy="7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4004E9-88A5-4475-B524-AA18E1A2B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24" y="985975"/>
            <a:ext cx="11419749" cy="53749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2CF9745-348E-404E-BCA4-5898E9F034D6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5"/>
              </a:rPr>
              <a:t>https://aws.amazon.com/tr/lex/</a:t>
            </a:r>
            <a:endParaRPr lang="tr-TR" sz="1000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887B7C4E-BB61-4CDB-A3CE-607691665E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72000" y="1756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5664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4652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bot services</a:t>
            </a:r>
            <a:endParaRPr lang="en-US" sz="105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193B8A-5287-488F-9058-F7D57DCD8D93}"/>
              </a:ext>
            </a:extLst>
          </p:cNvPr>
          <p:cNvSpPr txBox="1"/>
          <p:nvPr/>
        </p:nvSpPr>
        <p:spPr>
          <a:xfrm>
            <a:off x="187568" y="558033"/>
            <a:ext cx="118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Star Jedi" panose="040B0000000000000000" pitchFamily="82" charset="0"/>
              </a:rPr>
              <a:t>Chat bot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6BF476-28B1-4E30-A673-CF494DA3C4F6}"/>
              </a:ext>
            </a:extLst>
          </p:cNvPr>
          <p:cNvSpPr txBox="1"/>
          <p:nvPr/>
        </p:nvSpPr>
        <p:spPr>
          <a:xfrm>
            <a:off x="7508928" y="246761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05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lex</a:t>
            </a:r>
            <a:endParaRPr lang="en-US" sz="105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5AF094C-1BEA-4790-8307-9015F2EEE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1" y="34056"/>
            <a:ext cx="720000" cy="72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2CF9745-348E-404E-BCA4-5898E9F034D6}"/>
              </a:ext>
            </a:extLst>
          </p:cNvPr>
          <p:cNvSpPr txBox="1"/>
          <p:nvPr/>
        </p:nvSpPr>
        <p:spPr>
          <a:xfrm>
            <a:off x="26125" y="66146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4"/>
              </a:rPr>
              <a:t>https://azure.microsoft.com/en-us/services/bot-service/</a:t>
            </a:r>
            <a:endParaRPr lang="tr-TR" sz="1000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887B7C4E-BB61-4CDB-A3CE-607691665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2000" y="17566"/>
            <a:ext cx="720000" cy="7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91751E-A2FF-4EB4-80BF-F65BCAC7E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109" y="1120231"/>
            <a:ext cx="11203780" cy="527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9421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3013501"/>
            <a:ext cx="11816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spc="300" dirty="0">
                <a:latin typeface="Star Jedi" panose="040B0000000000000000" pitchFamily="82" charset="0"/>
              </a:rPr>
              <a:t>q n a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981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3013501"/>
            <a:ext cx="11816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spc="300" dirty="0">
                <a:latin typeface="Star Jedi" panose="040B0000000000000000" pitchFamily="82" charset="0"/>
              </a:rPr>
              <a:t>tesekkurler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69299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kaynaklar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70D34A-443B-4986-8360-39D9CC181792}"/>
              </a:ext>
            </a:extLst>
          </p:cNvPr>
          <p:cNvGrpSpPr/>
          <p:nvPr/>
        </p:nvGrpSpPr>
        <p:grpSpPr>
          <a:xfrm>
            <a:off x="187565" y="2061755"/>
            <a:ext cx="11816866" cy="3942261"/>
            <a:chOff x="187565" y="2395625"/>
            <a:chExt cx="11816866" cy="394226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5DF751-F2E9-4956-B457-CEA0E191CF87}"/>
                </a:ext>
              </a:extLst>
            </p:cNvPr>
            <p:cNvSpPr txBox="1"/>
            <p:nvPr/>
          </p:nvSpPr>
          <p:spPr>
            <a:xfrm>
              <a:off x="187568" y="2395625"/>
              <a:ext cx="118168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tar Jedi" panose="040B0000000000000000" pitchFamily="82" charset="0"/>
                </a:rPr>
                <a:t>intro videosu</a:t>
              </a:r>
              <a:endParaRPr lang="en-US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14D1986-DFC1-4DAD-BF39-E1AC95C61515}"/>
                </a:ext>
              </a:extLst>
            </p:cNvPr>
            <p:cNvSpPr txBox="1"/>
            <p:nvPr/>
          </p:nvSpPr>
          <p:spPr>
            <a:xfrm>
              <a:off x="187567" y="2928027"/>
              <a:ext cx="11816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starwarsintrocreator.kassellabs.io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569129-6546-4C74-AC72-92B9382B097C}"/>
                </a:ext>
              </a:extLst>
            </p:cNvPr>
            <p:cNvSpPr txBox="1"/>
            <p:nvPr/>
          </p:nvSpPr>
          <p:spPr>
            <a:xfrm>
              <a:off x="187567" y="3398874"/>
              <a:ext cx="118168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tar Jedi" panose="040B0000000000000000" pitchFamily="82" charset="0"/>
                </a:rPr>
                <a:t>Azure icon set</a:t>
              </a:r>
              <a:endParaRPr lang="en-US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77411A-8CC4-4C9E-BCD4-5243103E64C3}"/>
                </a:ext>
              </a:extLst>
            </p:cNvPr>
            <p:cNvSpPr txBox="1"/>
            <p:nvPr/>
          </p:nvSpPr>
          <p:spPr>
            <a:xfrm>
              <a:off x="187566" y="3931276"/>
              <a:ext cx="11816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bit.ly/1PwKRCG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EEF5B0-17FE-4518-9B4B-4AC5DBB87CBC}"/>
                </a:ext>
              </a:extLst>
            </p:cNvPr>
            <p:cNvSpPr txBox="1"/>
            <p:nvPr/>
          </p:nvSpPr>
          <p:spPr>
            <a:xfrm>
              <a:off x="187566" y="4402123"/>
              <a:ext cx="118168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tar Jedi" panose="040B0000000000000000" pitchFamily="82" charset="0"/>
                </a:rPr>
                <a:t>aws icon set</a:t>
              </a:r>
              <a:endParaRPr lang="en-US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7AD87D-4B05-492B-BD71-6E46258266E7}"/>
                </a:ext>
              </a:extLst>
            </p:cNvPr>
            <p:cNvSpPr txBox="1"/>
            <p:nvPr/>
          </p:nvSpPr>
          <p:spPr>
            <a:xfrm>
              <a:off x="187565" y="4934527"/>
              <a:ext cx="11816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amzn.to/2Qxxy77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667A89-3F78-430D-8BDF-05A8E5DEBE41}"/>
                </a:ext>
              </a:extLst>
            </p:cNvPr>
            <p:cNvSpPr txBox="1"/>
            <p:nvPr/>
          </p:nvSpPr>
          <p:spPr>
            <a:xfrm>
              <a:off x="187568" y="5405372"/>
              <a:ext cx="118168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tar Jedi" panose="040B0000000000000000" pitchFamily="82" charset="0"/>
                </a:rPr>
                <a:t>Font-star jedi</a:t>
              </a:r>
              <a:endParaRPr lang="en-US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8E3E01-7155-4908-A961-0CB68F65903B}"/>
                </a:ext>
              </a:extLst>
            </p:cNvPr>
            <p:cNvSpPr txBox="1"/>
            <p:nvPr/>
          </p:nvSpPr>
          <p:spPr>
            <a:xfrm>
              <a:off x="187567" y="5937776"/>
              <a:ext cx="11816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https://www.dafont.com/star-jedi.font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398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infrastructure as a service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1991757"/>
            <a:ext cx="1181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1041093" y="2107725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virtual machine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186044" y="2018353"/>
            <a:ext cx="391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Elastic compute cloud (ec2)</a:t>
            </a:r>
            <a:endParaRPr 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9E6F19-FB39-452D-845F-43C6E3CC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3" y="1912194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0E3DA4-DA0F-4205-BADA-58B54FF86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50907" y="1912193"/>
            <a:ext cx="720000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1A771E-00A6-4752-BB08-836F405E285E}"/>
              </a:ext>
            </a:extLst>
          </p:cNvPr>
          <p:cNvSpPr txBox="1"/>
          <p:nvPr/>
        </p:nvSpPr>
        <p:spPr>
          <a:xfrm>
            <a:off x="187568" y="4070934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Auto-scale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303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vm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ec2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9E6F19-FB39-452D-845F-43C6E3CC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39189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0E3DA4-DA0F-4205-BADA-58B54FF86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-19556" y="659671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6"/>
              </a:rPr>
              <a:t>https://docs.microsoft.com/tr-tr/azure/virtual-machines/windows/autoscale</a:t>
            </a:r>
            <a:endParaRPr lang="tr-TR" sz="1000" dirty="0"/>
          </a:p>
        </p:txBody>
      </p:sp>
      <p:pic>
        <p:nvPicPr>
          <p:cNvPr id="2052" name="Picture 4" descr="Otomatik Ã¶lÃ§eklendirmeyi etkinleÅtir">
            <a:extLst>
              <a:ext uri="{FF2B5EF4-FFF2-40B4-BE49-F238E27FC236}">
                <a16:creationId xmlns:a16="http://schemas.microsoft.com/office/drawing/2014/main" id="{BB1CFEA9-BE10-4C52-9F37-D6D867AB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51" y="959289"/>
            <a:ext cx="9631291" cy="348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ÃlÃ§Ã¼m Ã¶lÃ§Ã¼tleri">
            <a:extLst>
              <a:ext uri="{FF2B5EF4-FFF2-40B4-BE49-F238E27FC236}">
                <a16:creationId xmlns:a16="http://schemas.microsoft.com/office/drawing/2014/main" id="{95BE375A-08B3-4A15-AE8A-278165DD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627" y="2668903"/>
            <a:ext cx="36576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706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vm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ec2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9E6F19-FB39-452D-845F-43C6E3CC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39189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0E3DA4-DA0F-4205-BADA-58B54FF86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6"/>
              </a:rPr>
              <a:t>https://docs.aws.amazon.com/en_us/autoscaling/ec2/userguide/AutoScalingGroupLifecycle.html</a:t>
            </a:r>
            <a:endParaRPr lang="tr-TR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6E8E4-F816-42E4-926D-C261DA37B1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3161" y="713987"/>
            <a:ext cx="9005678" cy="579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80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infrastructure as a service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1991757"/>
            <a:ext cx="1181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1041093" y="2107725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virtual machine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186044" y="2018353"/>
            <a:ext cx="391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Elastic compute cloud (ec2)</a:t>
            </a:r>
            <a:endParaRPr 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9E6F19-FB39-452D-845F-43C6E3CC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3" y="1912194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0E3DA4-DA0F-4205-BADA-58B54FF86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50907" y="1912193"/>
            <a:ext cx="720000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1A771E-00A6-4752-BB08-836F405E285E}"/>
              </a:ext>
            </a:extLst>
          </p:cNvPr>
          <p:cNvSpPr txBox="1"/>
          <p:nvPr/>
        </p:nvSpPr>
        <p:spPr>
          <a:xfrm>
            <a:off x="187568" y="4070934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fiyatlandirma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359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vm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ec2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9E6F19-FB39-452D-845F-43C6E3CC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39189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0E3DA4-DA0F-4205-BADA-58B54FF86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6"/>
              </a:rPr>
              <a:t>https://azure.microsoft.com/en-us/pricing/details/virtual-machines/linux/</a:t>
            </a:r>
            <a:endParaRPr lang="tr-TR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42D093-8417-4CDE-9CCA-57BC9290F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72332"/>
            <a:ext cx="12192000" cy="573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25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015C0B-6C8A-45F0-9264-B31650B61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9B6EAF-0CD7-43A2-A7AF-83B2B0967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966" y="2574974"/>
            <a:ext cx="7080068" cy="1704703"/>
          </a:xfrm>
        </p:spPr>
        <p:txBody>
          <a:bodyPr>
            <a:noAutofit/>
          </a:bodyPr>
          <a:lstStyle/>
          <a:p>
            <a:pPr algn="ctr"/>
            <a:r>
              <a:rPr lang="tr-TR" sz="60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</a:t>
            </a:r>
            <a:br>
              <a:rPr lang="tr-TR" sz="6000" dirty="0">
                <a:solidFill>
                  <a:srgbClr val="FFD54E"/>
                </a:solidFill>
                <a:latin typeface="Star Jedi Hollow" panose="040B0000000000000000" pitchFamily="82" charset="0"/>
              </a:rPr>
            </a:br>
            <a:r>
              <a:rPr lang="tr-TR" sz="6000" dirty="0">
                <a:solidFill>
                  <a:srgbClr val="FFD54E"/>
                </a:solidFill>
                <a:latin typeface="Star Jedi Hollow" panose="040B0000000000000000" pitchFamily="82" charset="0"/>
              </a:rPr>
              <a:t>wars</a:t>
            </a:r>
            <a:endParaRPr lang="en-US" sz="6000" dirty="0">
              <a:solidFill>
                <a:srgbClr val="FFD54E"/>
              </a:solidFill>
              <a:latin typeface="Star Jedi Hollow" panose="040B0000000000000000" pitchFamily="8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078EC-9734-47D3-A9D6-2A68ECD9EED6}"/>
              </a:ext>
            </a:extLst>
          </p:cNvPr>
          <p:cNvSpPr txBox="1">
            <a:spLocks/>
          </p:cNvSpPr>
          <p:nvPr/>
        </p:nvSpPr>
        <p:spPr>
          <a:xfrm>
            <a:off x="0" y="4279677"/>
            <a:ext cx="12192000" cy="708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>
                <a:solidFill>
                  <a:srgbClr val="FFD54E"/>
                </a:solidFill>
                <a:latin typeface="Star Jedi Hollow" panose="040B0000000000000000" pitchFamily="82" charset="0"/>
              </a:rPr>
              <a:t>bulut savaslari</a:t>
            </a:r>
            <a:endParaRPr lang="en-US" sz="3600" dirty="0">
              <a:solidFill>
                <a:srgbClr val="FFD54E"/>
              </a:solidFill>
              <a:latin typeface="Star Jedi Hollow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69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vm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ec2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9E6F19-FB39-452D-845F-43C6E3CC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39189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0E3DA4-DA0F-4205-BADA-58B54FF86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6"/>
              </a:rPr>
              <a:t>https://aws.amazon.com/tr/ec2/pricing/on-demand/</a:t>
            </a:r>
            <a:endParaRPr lang="tr-TR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9A9C6-2B5B-4D02-BCB1-976742B70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293" y="1003722"/>
            <a:ext cx="8697539" cy="50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32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infrastructure as a service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1991757"/>
            <a:ext cx="1181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1041093" y="2107725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virtual machine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186044" y="2018353"/>
            <a:ext cx="391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Elastic compute cloud (ec2)</a:t>
            </a:r>
            <a:endParaRPr 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9E6F19-FB39-452D-845F-43C6E3CC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3" y="1912194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0E3DA4-DA0F-4205-BADA-58B54FF86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50907" y="1912193"/>
            <a:ext cx="720000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1A771E-00A6-4752-BB08-836F405E285E}"/>
              </a:ext>
            </a:extLst>
          </p:cNvPr>
          <p:cNvSpPr txBox="1"/>
          <p:nvPr/>
        </p:nvSpPr>
        <p:spPr>
          <a:xfrm>
            <a:off x="187568" y="3667125"/>
            <a:ext cx="4764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B1S</a:t>
            </a:r>
          </a:p>
          <a:p>
            <a:pPr algn="ctr"/>
            <a:r>
              <a:rPr lang="tr-TR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1 vCPU</a:t>
            </a:r>
          </a:p>
          <a:p>
            <a:pPr algn="ctr"/>
            <a:r>
              <a:rPr lang="tr-TR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1 GB RAM</a:t>
            </a:r>
          </a:p>
          <a:p>
            <a:pPr algn="ctr"/>
            <a:endParaRPr lang="tr-TR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tr-TR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$0.012 / Hour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41DF41-13A4-4DA2-BB29-B2E4F9711B53}"/>
              </a:ext>
            </a:extLst>
          </p:cNvPr>
          <p:cNvSpPr txBox="1"/>
          <p:nvPr/>
        </p:nvSpPr>
        <p:spPr>
          <a:xfrm>
            <a:off x="6759281" y="3667125"/>
            <a:ext cx="4764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a1.medium</a:t>
            </a:r>
          </a:p>
          <a:p>
            <a:pPr algn="ctr"/>
            <a:r>
              <a:rPr lang="tr-TR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1 vCPU</a:t>
            </a:r>
          </a:p>
          <a:p>
            <a:pPr algn="ctr"/>
            <a:r>
              <a:rPr lang="tr-TR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1 GB RAM</a:t>
            </a:r>
          </a:p>
          <a:p>
            <a:pPr algn="ctr"/>
            <a:endParaRPr lang="tr-TR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tr-TR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$0.0255 / Hour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55C995-1E5D-4BDF-A583-641522EEBCA0}"/>
              </a:ext>
            </a:extLst>
          </p:cNvPr>
          <p:cNvSpPr txBox="1"/>
          <p:nvPr/>
        </p:nvSpPr>
        <p:spPr>
          <a:xfrm>
            <a:off x="187567" y="2890996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fiyatlandirma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056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3343959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Platform as a service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489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Platform as a service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525683" y="5399668"/>
            <a:ext cx="391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web app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755498" y="5399667"/>
            <a:ext cx="391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Elastic Beanstalk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3093859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1C183D0-FDA7-4506-A39C-E06F1DF4C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91" y="2185053"/>
            <a:ext cx="2880000" cy="288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8A1B054-2206-459A-B9E9-0B2539C48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911" y="218505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35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Platform as a service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1C183D0-FDA7-4506-A39C-E06F1DF4C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3" y="1912193"/>
            <a:ext cx="720000" cy="72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8A1B054-2206-459A-B9E9-0B2539C48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7677" y="1911388"/>
            <a:ext cx="720000" cy="7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5560D9-C0A4-4086-BF35-79664D318FFE}"/>
              </a:ext>
            </a:extLst>
          </p:cNvPr>
          <p:cNvSpPr txBox="1"/>
          <p:nvPr/>
        </p:nvSpPr>
        <p:spPr>
          <a:xfrm>
            <a:off x="187568" y="1991757"/>
            <a:ext cx="1181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6355A-739F-4AB3-B10C-E36287408778}"/>
              </a:ext>
            </a:extLst>
          </p:cNvPr>
          <p:cNvSpPr txBox="1"/>
          <p:nvPr/>
        </p:nvSpPr>
        <p:spPr>
          <a:xfrm>
            <a:off x="1041093" y="2107725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Web app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6A718-2DAD-40D1-9840-A806EE9C67F2}"/>
              </a:ext>
            </a:extLst>
          </p:cNvPr>
          <p:cNvSpPr txBox="1"/>
          <p:nvPr/>
        </p:nvSpPr>
        <p:spPr>
          <a:xfrm>
            <a:off x="7186044" y="2018353"/>
            <a:ext cx="391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Elastic Beanstalk</a:t>
            </a:r>
            <a:endParaRPr 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419ACC-EC29-4500-AB57-96503F6043AD}"/>
              </a:ext>
            </a:extLst>
          </p:cNvPr>
          <p:cNvSpPr txBox="1"/>
          <p:nvPr/>
        </p:nvSpPr>
        <p:spPr>
          <a:xfrm>
            <a:off x="187568" y="4070934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publish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273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web app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beanstalk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9D25F9-B4B4-4285-BF9D-422060B19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46042"/>
            <a:ext cx="720000" cy="72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BDCB77-E079-4589-84DF-AB87BB265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9051" y="46042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6"/>
              </a:rPr>
              <a:t>https://docs.microsoft.com/en-us/visualstudio/deployment/quickstart-deploy-to-azure?view=vs-2017</a:t>
            </a:r>
            <a:endParaRPr lang="tr-TR" sz="1000" dirty="0"/>
          </a:p>
        </p:txBody>
      </p:sp>
      <p:pic>
        <p:nvPicPr>
          <p:cNvPr id="3074" name="Picture 2" descr="Choose Azure App Service">
            <a:extLst>
              <a:ext uri="{FF2B5EF4-FFF2-40B4-BE49-F238E27FC236}">
                <a16:creationId xmlns:a16="http://schemas.microsoft.com/office/drawing/2014/main" id="{78AE805B-7DD9-4478-A875-5D3DF559A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52" y="831322"/>
            <a:ext cx="6772275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reate App Service">
            <a:extLst>
              <a:ext uri="{FF2B5EF4-FFF2-40B4-BE49-F238E27FC236}">
                <a16:creationId xmlns:a16="http://schemas.microsoft.com/office/drawing/2014/main" id="{7B71B3CA-FCCF-4FC7-BAC1-61CC1383B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18" y="1851994"/>
            <a:ext cx="6053833" cy="4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88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web app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beanstalk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9D25F9-B4B4-4285-BF9D-422060B19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46042"/>
            <a:ext cx="720000" cy="72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BDCB77-E079-4589-84DF-AB87BB265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9051" y="46042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6"/>
              </a:rPr>
              <a:t>https://aws.amazon.com/tr/visualstudio/</a:t>
            </a:r>
            <a:endParaRPr lang="tr-TR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33D954-0483-4B26-80A9-802F565A9F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252" y="1556687"/>
            <a:ext cx="10605897" cy="37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24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web app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beanstalk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9D25F9-B4B4-4285-BF9D-422060B19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46042"/>
            <a:ext cx="720000" cy="72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BDCB77-E079-4589-84DF-AB87BB265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9051" y="46042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6"/>
              </a:rPr>
              <a:t>https://docs.aws.amazon.com/en_us/toolkit-for-visual-studio/latest/user-guide/deployment-beanstalk-traditional.html</a:t>
            </a:r>
            <a:endParaRPr lang="tr-TR" sz="1000" dirty="0"/>
          </a:p>
        </p:txBody>
      </p:sp>
      <p:pic>
        <p:nvPicPr>
          <p:cNvPr id="7170" name="Picture 2" descr="https://docs.aws.amazon.com/en_us/toolkit-for-visual-studio/latest/user-guide/images/tkv-publish-to-aws-console.png">
            <a:extLst>
              <a:ext uri="{FF2B5EF4-FFF2-40B4-BE49-F238E27FC236}">
                <a16:creationId xmlns:a16="http://schemas.microsoft.com/office/drawing/2014/main" id="{C0DB38CA-6D6C-4E0D-8A2A-A83CF22AD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52" y="970354"/>
            <a:ext cx="4043696" cy="219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docs.aws.amazon.com/en_us/toolkit-for-visual-studio/latest/user-guide/images/tkv-aeb-wizard-app-console.png">
            <a:extLst>
              <a:ext uri="{FF2B5EF4-FFF2-40B4-BE49-F238E27FC236}">
                <a16:creationId xmlns:a16="http://schemas.microsoft.com/office/drawing/2014/main" id="{ECDBFA10-5C3D-4413-8B51-600E8D0AF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48" y="1600454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330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Platform as a service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1C183D0-FDA7-4506-A39C-E06F1DF4C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3" y="1912193"/>
            <a:ext cx="720000" cy="72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8A1B054-2206-459A-B9E9-0B2539C48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7677" y="1911388"/>
            <a:ext cx="720000" cy="7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5560D9-C0A4-4086-BF35-79664D318FFE}"/>
              </a:ext>
            </a:extLst>
          </p:cNvPr>
          <p:cNvSpPr txBox="1"/>
          <p:nvPr/>
        </p:nvSpPr>
        <p:spPr>
          <a:xfrm>
            <a:off x="187568" y="1991757"/>
            <a:ext cx="1181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6355A-739F-4AB3-B10C-E36287408778}"/>
              </a:ext>
            </a:extLst>
          </p:cNvPr>
          <p:cNvSpPr txBox="1"/>
          <p:nvPr/>
        </p:nvSpPr>
        <p:spPr>
          <a:xfrm>
            <a:off x="1041093" y="2107725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Web app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6A718-2DAD-40D1-9840-A806EE9C67F2}"/>
              </a:ext>
            </a:extLst>
          </p:cNvPr>
          <p:cNvSpPr txBox="1"/>
          <p:nvPr/>
        </p:nvSpPr>
        <p:spPr>
          <a:xfrm>
            <a:off x="7186044" y="2018353"/>
            <a:ext cx="391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Elastic Beanstalk</a:t>
            </a:r>
            <a:endParaRPr 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8194" name="Picture 2" descr="docker ile ilgili gÃ¶rsel sonucu">
            <a:extLst>
              <a:ext uri="{FF2B5EF4-FFF2-40B4-BE49-F238E27FC236}">
                <a16:creationId xmlns:a16="http://schemas.microsoft.com/office/drawing/2014/main" id="{DDB8FA92-480B-413B-AC13-E8AF80C68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3043625"/>
            <a:ext cx="32004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251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web app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beanstalk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9D25F9-B4B4-4285-BF9D-422060B19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46042"/>
            <a:ext cx="720000" cy="72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BDCB77-E079-4589-84DF-AB87BB265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9051" y="46042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6"/>
              </a:rPr>
              <a:t>https://aws.amazon.com/tr/about-aws/whats-new/2014/04/23/aws-elastic-beanstalk-adds-docker-support/</a:t>
            </a:r>
            <a:endParaRPr lang="tr-TR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198058-2F3D-43E1-95FA-21C8BB502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87" y="1328874"/>
            <a:ext cx="10465625" cy="420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4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B368EC-D193-4926-8727-53D897F5F3A6}"/>
              </a:ext>
            </a:extLst>
          </p:cNvPr>
          <p:cNvSpPr txBox="1"/>
          <p:nvPr/>
        </p:nvSpPr>
        <p:spPr>
          <a:xfrm>
            <a:off x="1000359" y="4934388"/>
            <a:ext cx="424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latin typeface="Star Jedi" panose="040B0000000000000000" pitchFamily="82" charset="0"/>
              </a:rPr>
              <a:t>FATiH DoGAN</a:t>
            </a:r>
            <a:endParaRPr lang="en-US" sz="3600" dirty="0">
              <a:latin typeface="Star Jedi" panose="040B0000000000000000" pitchFamily="8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D78597-148A-4E43-8D55-8B43160D0808}"/>
              </a:ext>
            </a:extLst>
          </p:cNvPr>
          <p:cNvSpPr>
            <a:spLocks noChangeAspect="1"/>
          </p:cNvSpPr>
          <p:nvPr/>
        </p:nvSpPr>
        <p:spPr>
          <a:xfrm>
            <a:off x="1684581" y="1907313"/>
            <a:ext cx="2880000" cy="28800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twitter logo png black ile ilgili gÃ¶rsel sonucu">
            <a:extLst>
              <a:ext uri="{FF2B5EF4-FFF2-40B4-BE49-F238E27FC236}">
                <a16:creationId xmlns:a16="http://schemas.microsoft.com/office/drawing/2014/main" id="{C54F344A-E2AA-40B4-B092-CDBACFE2A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347" y="2052080"/>
            <a:ext cx="720000" cy="58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CD5952-8835-4BB8-84C5-70E2E25A66D7}"/>
              </a:ext>
            </a:extLst>
          </p:cNvPr>
          <p:cNvSpPr txBox="1"/>
          <p:nvPr/>
        </p:nvSpPr>
        <p:spPr>
          <a:xfrm>
            <a:off x="8499944" y="2040059"/>
            <a:ext cx="218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fthdgntr</a:t>
            </a:r>
            <a:endParaRPr lang="en-US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40" name="Picture 16" descr="github black logo png ile ilgili gÃ¶rsel sonucu">
            <a:extLst>
              <a:ext uri="{FF2B5EF4-FFF2-40B4-BE49-F238E27FC236}">
                <a16:creationId xmlns:a16="http://schemas.microsoft.com/office/drawing/2014/main" id="{D9F2624C-CA82-4EDB-B072-36E09E3E8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876" y="287100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C102EE7-1F27-448D-8D86-4FEC512E7E17}"/>
              </a:ext>
            </a:extLst>
          </p:cNvPr>
          <p:cNvSpPr txBox="1"/>
          <p:nvPr/>
        </p:nvSpPr>
        <p:spPr>
          <a:xfrm>
            <a:off x="8499944" y="2953009"/>
            <a:ext cx="218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fatihdgn</a:t>
            </a:r>
            <a:endParaRPr lang="en-US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A2B856-FD56-4979-A56E-C511E7583C9F}"/>
              </a:ext>
            </a:extLst>
          </p:cNvPr>
          <p:cNvSpPr txBox="1"/>
          <p:nvPr/>
        </p:nvSpPr>
        <p:spPr>
          <a:xfrm>
            <a:off x="8473818" y="3785203"/>
            <a:ext cx="218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fatihdgn</a:t>
            </a:r>
            <a:endParaRPr lang="en-US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46" name="Picture 22" descr="linkedin black logo png ile ilgili gÃ¶rsel sonucu">
            <a:extLst>
              <a:ext uri="{FF2B5EF4-FFF2-40B4-BE49-F238E27FC236}">
                <a16:creationId xmlns:a16="http://schemas.microsoft.com/office/drawing/2014/main" id="{6D9C303F-7E00-4E24-A635-1E5188CA0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985" y="374258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918EFD1-EEB0-4FB9-9D54-A9C1AE114853}"/>
              </a:ext>
            </a:extLst>
          </p:cNvPr>
          <p:cNvSpPr txBox="1"/>
          <p:nvPr/>
        </p:nvSpPr>
        <p:spPr>
          <a:xfrm>
            <a:off x="7627421" y="4655505"/>
            <a:ext cx="3055280" cy="44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fth.dgn@outlook.com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3DB023-03D2-4C17-AB10-3ACC8DEF1911}"/>
              </a:ext>
            </a:extLst>
          </p:cNvPr>
          <p:cNvSpPr txBox="1"/>
          <p:nvPr/>
        </p:nvSpPr>
        <p:spPr>
          <a:xfrm>
            <a:off x="7627421" y="5216673"/>
            <a:ext cx="3055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fatihdgn.com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898E0E-D4A0-4FC4-9B21-6F07CADF5003}"/>
              </a:ext>
            </a:extLst>
          </p:cNvPr>
          <p:cNvSpPr/>
          <p:nvPr/>
        </p:nvSpPr>
        <p:spPr>
          <a:xfrm>
            <a:off x="7719347" y="5806679"/>
            <a:ext cx="2937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</a:rPr>
              <a:t>peakup.org/</a:t>
            </a:r>
            <a:r>
              <a:rPr lang="en-US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fatihdgn</a:t>
            </a:r>
            <a:endParaRPr lang="en-US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26" name="Picture 2" descr="https://www.peakup.org/wp-content/uploads/2017/05/peakup_logo-532-95.png">
            <a:extLst>
              <a:ext uri="{FF2B5EF4-FFF2-40B4-BE49-F238E27FC236}">
                <a16:creationId xmlns:a16="http://schemas.microsoft.com/office/drawing/2014/main" id="{7610EBE1-E46A-4AEE-81DC-CF56676B4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856" y="5918300"/>
            <a:ext cx="1581447" cy="28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21D069-BE4F-469A-BE7F-FF50ABE23B8A}"/>
              </a:ext>
            </a:extLst>
          </p:cNvPr>
          <p:cNvSpPr txBox="1"/>
          <p:nvPr/>
        </p:nvSpPr>
        <p:spPr>
          <a:xfrm>
            <a:off x="1000357" y="5478170"/>
            <a:ext cx="4248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latin typeface="Star Jedi" panose="040B0000000000000000" pitchFamily="82" charset="0"/>
              </a:rPr>
              <a:t>Principal software developer</a:t>
            </a:r>
            <a:endParaRPr lang="en-US" sz="16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1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web app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beanstalk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9D25F9-B4B4-4285-BF9D-422060B19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46042"/>
            <a:ext cx="720000" cy="72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BDCB77-E079-4589-84DF-AB87BB265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9051" y="46042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6"/>
              </a:rPr>
              <a:t>https://azure.microsoft.com/en-us/services/app-service/containers/</a:t>
            </a:r>
            <a:endParaRPr lang="tr-TR" sz="1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F83AB1-A872-4D6C-ADDD-093541DD3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37087"/>
            <a:ext cx="12192000" cy="573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71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Platform as a service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1C183D0-FDA7-4506-A39C-E06F1DF4C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6000" y="1912193"/>
            <a:ext cx="720000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F6355A-739F-4AB3-B10C-E36287408778}"/>
              </a:ext>
            </a:extLst>
          </p:cNvPr>
          <p:cNvSpPr txBox="1"/>
          <p:nvPr/>
        </p:nvSpPr>
        <p:spPr>
          <a:xfrm>
            <a:off x="4140589" y="2740236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Web app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A5C894-D02A-4AEC-8849-037D74CF0643}"/>
              </a:ext>
            </a:extLst>
          </p:cNvPr>
          <p:cNvSpPr txBox="1"/>
          <p:nvPr/>
        </p:nvSpPr>
        <p:spPr>
          <a:xfrm>
            <a:off x="187568" y="4070934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Site extensions</a:t>
            </a:r>
          </a:p>
        </p:txBody>
      </p:sp>
    </p:spTree>
    <p:extLst>
      <p:ext uri="{BB962C8B-B14F-4D97-AF65-F5344CB8AC3E}">
        <p14:creationId xmlns:p14="http://schemas.microsoft.com/office/powerpoint/2010/main" val="2679004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web app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9D25F9-B4B4-4285-BF9D-422060B19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46042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4"/>
              </a:rPr>
              <a:t>https://azure.microsoft.com/tr-tr/blog/azure-web-sites-extensions/</a:t>
            </a:r>
            <a:endParaRPr lang="tr-TR" sz="1000" dirty="0"/>
          </a:p>
        </p:txBody>
      </p:sp>
      <p:pic>
        <p:nvPicPr>
          <p:cNvPr id="12290" name="Picture 2" descr="Daria Grigoriu - Daria Griguriu - Azure Web Sites Extensions - Img3">
            <a:extLst>
              <a:ext uri="{FF2B5EF4-FFF2-40B4-BE49-F238E27FC236}">
                <a16:creationId xmlns:a16="http://schemas.microsoft.com/office/drawing/2014/main" id="{5F3454E1-750C-4C6A-A8F6-600584B24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" y="1264504"/>
            <a:ext cx="4808900" cy="483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aria Grigoriu - Daria Griguriu - Azure Web Sites Extensions - Img4">
            <a:extLst>
              <a:ext uri="{FF2B5EF4-FFF2-40B4-BE49-F238E27FC236}">
                <a16:creationId xmlns:a16="http://schemas.microsoft.com/office/drawing/2014/main" id="{392D5A35-C961-4A15-BBB0-F620D1CE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61" y="1264504"/>
            <a:ext cx="6158537" cy="483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491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Platform as a service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1C183D0-FDA7-4506-A39C-E06F1DF4C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6000" y="1912193"/>
            <a:ext cx="720000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F6355A-739F-4AB3-B10C-E36287408778}"/>
              </a:ext>
            </a:extLst>
          </p:cNvPr>
          <p:cNvSpPr txBox="1"/>
          <p:nvPr/>
        </p:nvSpPr>
        <p:spPr>
          <a:xfrm>
            <a:off x="4140589" y="2740236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Web app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A5C894-D02A-4AEC-8849-037D74CF0643}"/>
              </a:ext>
            </a:extLst>
          </p:cNvPr>
          <p:cNvSpPr txBox="1"/>
          <p:nvPr/>
        </p:nvSpPr>
        <p:spPr>
          <a:xfrm>
            <a:off x="187568" y="4070934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webjobs</a:t>
            </a:r>
          </a:p>
        </p:txBody>
      </p:sp>
    </p:spTree>
    <p:extLst>
      <p:ext uri="{BB962C8B-B14F-4D97-AF65-F5344CB8AC3E}">
        <p14:creationId xmlns:p14="http://schemas.microsoft.com/office/powerpoint/2010/main" val="2194163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web app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9D25F9-B4B4-4285-BF9D-422060B19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46042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4"/>
              </a:rPr>
              <a:t>https://docs.microsoft.com/en-us/azure/app-service/webjobs-create</a:t>
            </a:r>
            <a:endParaRPr lang="tr-TR" sz="1000" dirty="0"/>
          </a:p>
        </p:txBody>
      </p:sp>
      <p:pic>
        <p:nvPicPr>
          <p:cNvPr id="15362" name="Picture 2" descr="Select WebJobs">
            <a:extLst>
              <a:ext uri="{FF2B5EF4-FFF2-40B4-BE49-F238E27FC236}">
                <a16:creationId xmlns:a16="http://schemas.microsoft.com/office/drawing/2014/main" id="{30D9D84B-677A-4140-B56F-6C9D1E2AF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52" y="1111950"/>
            <a:ext cx="238125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List of WebJobs">
            <a:extLst>
              <a:ext uri="{FF2B5EF4-FFF2-40B4-BE49-F238E27FC236}">
                <a16:creationId xmlns:a16="http://schemas.microsoft.com/office/drawing/2014/main" id="{D2C4850F-52B0-492B-BEFA-437290CDC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273" y="1346430"/>
            <a:ext cx="7610475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un WebJob">
            <a:extLst>
              <a:ext uri="{FF2B5EF4-FFF2-40B4-BE49-F238E27FC236}">
                <a16:creationId xmlns:a16="http://schemas.microsoft.com/office/drawing/2014/main" id="{1280AC42-E2A3-424A-8B94-09532849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48" y="1744244"/>
            <a:ext cx="51054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206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Platform as a service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1C183D0-FDA7-4506-A39C-E06F1DF4C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6000" y="1912193"/>
            <a:ext cx="720000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F6355A-739F-4AB3-B10C-E36287408778}"/>
              </a:ext>
            </a:extLst>
          </p:cNvPr>
          <p:cNvSpPr txBox="1"/>
          <p:nvPr/>
        </p:nvSpPr>
        <p:spPr>
          <a:xfrm>
            <a:off x="4140589" y="2740236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Web app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A5C894-D02A-4AEC-8849-037D74CF0643}"/>
              </a:ext>
            </a:extLst>
          </p:cNvPr>
          <p:cNvSpPr txBox="1"/>
          <p:nvPr/>
        </p:nvSpPr>
        <p:spPr>
          <a:xfrm>
            <a:off x="187568" y="4070934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Authentication / authorization</a:t>
            </a:r>
          </a:p>
        </p:txBody>
      </p:sp>
    </p:spTree>
    <p:extLst>
      <p:ext uri="{BB962C8B-B14F-4D97-AF65-F5344CB8AC3E}">
        <p14:creationId xmlns:p14="http://schemas.microsoft.com/office/powerpoint/2010/main" val="3712320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web app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9D25F9-B4B4-4285-BF9D-422060B19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46042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4"/>
              </a:rPr>
              <a:t>https://docs.microsoft.com/en-us/azure/app-service/app-service-web-tutorial-auth-aad</a:t>
            </a:r>
            <a:endParaRPr lang="tr-TR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227866-CE9E-415C-835D-75037F499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491" y="834617"/>
            <a:ext cx="8455270" cy="548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26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Platform as a service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1C183D0-FDA7-4506-A39C-E06F1DF4C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3" y="1912193"/>
            <a:ext cx="720000" cy="72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8A1B054-2206-459A-B9E9-0B2539C48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7677" y="1911388"/>
            <a:ext cx="720000" cy="7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5560D9-C0A4-4086-BF35-79664D318FFE}"/>
              </a:ext>
            </a:extLst>
          </p:cNvPr>
          <p:cNvSpPr txBox="1"/>
          <p:nvPr/>
        </p:nvSpPr>
        <p:spPr>
          <a:xfrm>
            <a:off x="187568" y="1991757"/>
            <a:ext cx="1181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6355A-739F-4AB3-B10C-E36287408778}"/>
              </a:ext>
            </a:extLst>
          </p:cNvPr>
          <p:cNvSpPr txBox="1"/>
          <p:nvPr/>
        </p:nvSpPr>
        <p:spPr>
          <a:xfrm>
            <a:off x="1041093" y="2107725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Web app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6A718-2DAD-40D1-9840-A806EE9C67F2}"/>
              </a:ext>
            </a:extLst>
          </p:cNvPr>
          <p:cNvSpPr txBox="1"/>
          <p:nvPr/>
        </p:nvSpPr>
        <p:spPr>
          <a:xfrm>
            <a:off x="7186044" y="2018353"/>
            <a:ext cx="391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Elastic Beanstalk</a:t>
            </a:r>
            <a:endParaRPr 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14ED40-E9D5-4708-9F51-30563FFE6F9F}"/>
              </a:ext>
            </a:extLst>
          </p:cNvPr>
          <p:cNvSpPr txBox="1"/>
          <p:nvPr/>
        </p:nvSpPr>
        <p:spPr>
          <a:xfrm>
            <a:off x="187568" y="4070934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remote debugging</a:t>
            </a:r>
          </a:p>
        </p:txBody>
      </p:sp>
    </p:spTree>
    <p:extLst>
      <p:ext uri="{BB962C8B-B14F-4D97-AF65-F5344CB8AC3E}">
        <p14:creationId xmlns:p14="http://schemas.microsoft.com/office/powerpoint/2010/main" val="2523893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web app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beanstalk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9D25F9-B4B4-4285-BF9D-422060B19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46042"/>
            <a:ext cx="720000" cy="72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BDCB77-E079-4589-84DF-AB87BB265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9051" y="46042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6"/>
              </a:rPr>
              <a:t>https://azure.microsoft.com/pt-br/blog/introduction-to-remote-debugging-on-azure-web-sites/</a:t>
            </a:r>
            <a:endParaRPr lang="tr-TR" sz="1000" dirty="0"/>
          </a:p>
        </p:txBody>
      </p:sp>
      <p:pic>
        <p:nvPicPr>
          <p:cNvPr id="15" name="Picture 2" descr="https://azurecomcdn.azureedge.net/mediahandler/acomblog/media/Default/blog/1798/0363.Jaime-Espinosa_2D00_FIGURE-1_2E00_.PNG">
            <a:extLst>
              <a:ext uri="{FF2B5EF4-FFF2-40B4-BE49-F238E27FC236}">
                <a16:creationId xmlns:a16="http://schemas.microsoft.com/office/drawing/2014/main" id="{2A252100-1366-4817-80F2-2FB740661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01" y="713987"/>
            <a:ext cx="9306197" cy="57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729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web app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beanstalk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9D25F9-B4B4-4285-BF9D-422060B19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46042"/>
            <a:ext cx="720000" cy="72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BDCB77-E079-4589-84DF-AB87BB265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9051" y="46042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6"/>
              </a:rPr>
              <a:t>https://aws.amazon.com/tr/blogs/developer/remote-debug-an-iis-net-application-running-in-aws-elastic-beanstalk/</a:t>
            </a:r>
            <a:endParaRPr lang="tr-TR" sz="1000" dirty="0"/>
          </a:p>
        </p:txBody>
      </p:sp>
      <p:pic>
        <p:nvPicPr>
          <p:cNvPr id="22530" name="Picture 2" descr="https://d2908q01vomqb2.cloudfront.net/0716d9708d321ffb6a00818614779e779925365c/2018/01/03/10.png">
            <a:extLst>
              <a:ext uri="{FF2B5EF4-FFF2-40B4-BE49-F238E27FC236}">
                <a16:creationId xmlns:a16="http://schemas.microsoft.com/office/drawing/2014/main" id="{4F6DDC94-7836-4518-B1AA-50A7CEC46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4" y="673956"/>
            <a:ext cx="88773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d2908q01vomqb2.cloudfront.net/0716d9708d321ffb6a00818614779e779925365c/2018/01/03/13.png">
            <a:extLst>
              <a:ext uri="{FF2B5EF4-FFF2-40B4-BE49-F238E27FC236}">
                <a16:creationId xmlns:a16="http://schemas.microsoft.com/office/drawing/2014/main" id="{8021A9C7-67A6-4A2A-9197-97A2DA2F9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972" y="1205828"/>
            <a:ext cx="7167524" cy="514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847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2C2C9-5FD0-453B-A8FC-55111CDD22C8}"/>
              </a:ext>
            </a:extLst>
          </p:cNvPr>
          <p:cNvSpPr txBox="1"/>
          <p:nvPr/>
        </p:nvSpPr>
        <p:spPr>
          <a:xfrm>
            <a:off x="187568" y="3060557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pic>
        <p:nvPicPr>
          <p:cNvPr id="1026" name="Picture 2" descr="azure logo ile ilgili gÃ¶rsel sonucu">
            <a:extLst>
              <a:ext uri="{FF2B5EF4-FFF2-40B4-BE49-F238E27FC236}">
                <a16:creationId xmlns:a16="http://schemas.microsoft.com/office/drawing/2014/main" id="{A5AAA467-8EF5-4CB9-B2E6-92FAD8EFDC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8" y="2861631"/>
            <a:ext cx="3926424" cy="113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ws logo ile ilgili gÃ¶rsel sonucu">
            <a:extLst>
              <a:ext uri="{FF2B5EF4-FFF2-40B4-BE49-F238E27FC236}">
                <a16:creationId xmlns:a16="http://schemas.microsoft.com/office/drawing/2014/main" id="{7078D439-109B-4E94-949A-41CF11515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592" y="3025553"/>
            <a:ext cx="38195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2924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3343959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Container ve kubernates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248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Container ve kubernates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525682" y="5278532"/>
            <a:ext cx="3910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kubernates service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755499" y="4909521"/>
            <a:ext cx="3910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Aws Elastic container service for kubernates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170" name="Picture 2" descr="azure container instances logo png ile ilgili gÃ¶rsel sonucu">
            <a:extLst>
              <a:ext uri="{FF2B5EF4-FFF2-40B4-BE49-F238E27FC236}">
                <a16:creationId xmlns:a16="http://schemas.microsoft.com/office/drawing/2014/main" id="{84CB9282-132E-4FF1-A4B3-E19ECA92D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408" y="1928812"/>
            <a:ext cx="5715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9FD7E0-8C40-4437-8A02-FD1D7B952AA8}"/>
              </a:ext>
            </a:extLst>
          </p:cNvPr>
          <p:cNvSpPr txBox="1"/>
          <p:nvPr/>
        </p:nvSpPr>
        <p:spPr>
          <a:xfrm>
            <a:off x="187568" y="3342055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AB142A-D050-4885-B252-61D3DAFCF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083" y="2627680"/>
            <a:ext cx="25336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19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pic>
        <p:nvPicPr>
          <p:cNvPr id="7170" name="Picture 2" descr="azure container instances logo png ile ilgili gÃ¶rsel sonucu">
            <a:extLst>
              <a:ext uri="{FF2B5EF4-FFF2-40B4-BE49-F238E27FC236}">
                <a16:creationId xmlns:a16="http://schemas.microsoft.com/office/drawing/2014/main" id="{84CB9282-132E-4FF1-A4B3-E19ECA92D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30" y="0"/>
            <a:ext cx="137142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B142A-D050-4885-B252-61D3DAFCF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420" y="177141"/>
            <a:ext cx="638400" cy="36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3AD0D0-BD01-4F87-9D61-688436686037}"/>
              </a:ext>
            </a:extLst>
          </p:cNvPr>
          <p:cNvSpPr txBox="1"/>
          <p:nvPr/>
        </p:nvSpPr>
        <p:spPr>
          <a:xfrm>
            <a:off x="824504" y="214652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kubernates service</a:t>
            </a:r>
            <a:endParaRPr lang="en-US" sz="105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4DFC6A-9813-4279-941B-7D2F3D3E239B}"/>
              </a:ext>
            </a:extLst>
          </p:cNvPr>
          <p:cNvSpPr txBox="1"/>
          <p:nvPr/>
        </p:nvSpPr>
        <p:spPr>
          <a:xfrm>
            <a:off x="7488421" y="211637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05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aws ecs for kubernates</a:t>
            </a:r>
            <a:endParaRPr lang="en-US" sz="105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41E8C-A161-44CB-8C19-75BD8D38E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07" y="2044440"/>
            <a:ext cx="11052186" cy="2769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78B45D-80D6-44A1-AD43-C442C1D050E5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5"/>
              </a:rPr>
              <a:t>https://www.sumologic.com/blog/cloud/kubernetes-aws-azure-gcp/</a:t>
            </a:r>
            <a:endParaRPr lang="tr-TR" sz="1000" dirty="0"/>
          </a:p>
        </p:txBody>
      </p:sp>
    </p:spTree>
    <p:extLst>
      <p:ext uri="{BB962C8B-B14F-4D97-AF65-F5344CB8AC3E}">
        <p14:creationId xmlns:p14="http://schemas.microsoft.com/office/powerpoint/2010/main" val="382467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3343959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entegrasyon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8767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entegrasyon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525683" y="5478045"/>
            <a:ext cx="391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Functions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755498" y="5478044"/>
            <a:ext cx="391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Aws lambda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3172236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B73EA52-6A30-4F32-89AE-E3D521DC5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92" y="2265727"/>
            <a:ext cx="2880000" cy="28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509154-0D79-4167-9553-16A7C024A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10" y="2263430"/>
            <a:ext cx="277132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5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entegrasyon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5560D9-C0A4-4086-BF35-79664D318FFE}"/>
              </a:ext>
            </a:extLst>
          </p:cNvPr>
          <p:cNvSpPr txBox="1"/>
          <p:nvPr/>
        </p:nvSpPr>
        <p:spPr>
          <a:xfrm>
            <a:off x="4951912" y="1991757"/>
            <a:ext cx="223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6355A-739F-4AB3-B10C-E36287408778}"/>
              </a:ext>
            </a:extLst>
          </p:cNvPr>
          <p:cNvSpPr txBox="1"/>
          <p:nvPr/>
        </p:nvSpPr>
        <p:spPr>
          <a:xfrm>
            <a:off x="1041093" y="2107725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functions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6A718-2DAD-40D1-9840-A806EE9C67F2}"/>
              </a:ext>
            </a:extLst>
          </p:cNvPr>
          <p:cNvSpPr txBox="1"/>
          <p:nvPr/>
        </p:nvSpPr>
        <p:spPr>
          <a:xfrm>
            <a:off x="7186044" y="2123113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Aws lambda</a:t>
            </a:r>
            <a:endParaRPr 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419ACC-EC29-4500-AB57-96503F6043AD}"/>
              </a:ext>
            </a:extLst>
          </p:cNvPr>
          <p:cNvSpPr txBox="1"/>
          <p:nvPr/>
        </p:nvSpPr>
        <p:spPr>
          <a:xfrm>
            <a:off x="187568" y="4070934"/>
            <a:ext cx="11816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kod editoru</a:t>
            </a:r>
          </a:p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code editor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44A3B74-4447-43B8-8CD1-AAFD67472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3" y="1906294"/>
            <a:ext cx="720000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A715E9-3A03-40C8-A711-7DA79D32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863" y="1906294"/>
            <a:ext cx="69283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46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functions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Aws lambda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9BDCB77-E079-4589-84DF-AB87BB265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512" y="46042"/>
            <a:ext cx="691078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https://docs.aws.amazon.com/en_us/lambda/latest/dg/code-editor.html</a:t>
            </a:r>
            <a:endParaRPr lang="tr-TR" sz="1000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CDA6CDB-1CDD-4F45-8E73-732651EE3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53" y="45735"/>
            <a:ext cx="720000" cy="720000"/>
          </a:xfrm>
          <a:prstGeom prst="rect">
            <a:avLst/>
          </a:prstGeom>
        </p:spPr>
      </p:pic>
      <p:pic>
        <p:nvPicPr>
          <p:cNvPr id="24578" name="Picture 2" descr="https://docs.aws.amazon.com/en_us/lambda/latest/dg/images/code-editor/code-editor.png">
            <a:extLst>
              <a:ext uri="{FF2B5EF4-FFF2-40B4-BE49-F238E27FC236}">
                <a16:creationId xmlns:a16="http://schemas.microsoft.com/office/drawing/2014/main" id="{309D7D13-7A43-48FD-AD1B-ADD15AD35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40" y="856295"/>
            <a:ext cx="10101920" cy="22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docs.aws.amazon.com/en_us/lambda/latest/dg/images/code-editor/code-editor-code-color.png">
            <a:extLst>
              <a:ext uri="{FF2B5EF4-FFF2-40B4-BE49-F238E27FC236}">
                <a16:creationId xmlns:a16="http://schemas.microsoft.com/office/drawing/2014/main" id="{AE6A3628-B6AD-447A-887E-AAD52BEB8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910" y="3316970"/>
            <a:ext cx="19240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docs.aws.amazon.com/en_us/lambda/latest/dg/images/code-editor/code-editor-spaces-tabs.png">
            <a:extLst>
              <a:ext uri="{FF2B5EF4-FFF2-40B4-BE49-F238E27FC236}">
                <a16:creationId xmlns:a16="http://schemas.microsoft.com/office/drawing/2014/main" id="{90DA24AF-014E-460F-9981-4E65940BD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05" y="3191128"/>
            <a:ext cx="23241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s://docs.aws.amazon.com/en_us/lambda/latest/dg/images/code-editor/code-editor-status-bar-settings.png">
            <a:extLst>
              <a:ext uri="{FF2B5EF4-FFF2-40B4-BE49-F238E27FC236}">
                <a16:creationId xmlns:a16="http://schemas.microsoft.com/office/drawing/2014/main" id="{E5535189-001F-4F21-BCA5-FD1F93D65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313" y="3805490"/>
            <a:ext cx="233362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6685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functions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Aws lambda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9BDCB77-E079-4589-84DF-AB87BB265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512" y="46042"/>
            <a:ext cx="691078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https://docs.microsoft.com/en-us/azure/azure-functions/functions-create-first-azure-function</a:t>
            </a:r>
            <a:endParaRPr lang="tr-TR" sz="1000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CDA6CDB-1CDD-4F45-8E73-732651EE3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53" y="45735"/>
            <a:ext cx="720000" cy="720000"/>
          </a:xfrm>
          <a:prstGeom prst="rect">
            <a:avLst/>
          </a:prstGeom>
        </p:spPr>
      </p:pic>
      <p:pic>
        <p:nvPicPr>
          <p:cNvPr id="25606" name="Picture 6" descr="Functions quickstart choose platform.">
            <a:extLst>
              <a:ext uri="{FF2B5EF4-FFF2-40B4-BE49-F238E27FC236}">
                <a16:creationId xmlns:a16="http://schemas.microsoft.com/office/drawing/2014/main" id="{AB7382F4-5F70-45B2-926C-04D728773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494" y="636320"/>
            <a:ext cx="7330064" cy="584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135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functions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Aws lambda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9BDCB77-E079-4589-84DF-AB87BB265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305" y="46042"/>
            <a:ext cx="689492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https://docs.microsoft.com/en-us/azure/azure-functions/functions-create-first-azure-function</a:t>
            </a:r>
            <a:endParaRPr lang="tr-TR" sz="1000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CDA6CDB-1CDD-4F45-8E73-732651EE3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53" y="45735"/>
            <a:ext cx="720000" cy="720000"/>
          </a:xfrm>
          <a:prstGeom prst="rect">
            <a:avLst/>
          </a:prstGeom>
        </p:spPr>
      </p:pic>
      <p:pic>
        <p:nvPicPr>
          <p:cNvPr id="25602" name="Picture 2" descr="Create function app in the Azure portal">
            <a:extLst>
              <a:ext uri="{FF2B5EF4-FFF2-40B4-BE49-F238E27FC236}">
                <a16:creationId xmlns:a16="http://schemas.microsoft.com/office/drawing/2014/main" id="{0E2193D8-4B75-49D8-AE24-03895F471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086" y="732406"/>
            <a:ext cx="9011827" cy="573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54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entegrasyon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5560D9-C0A4-4086-BF35-79664D318FFE}"/>
              </a:ext>
            </a:extLst>
          </p:cNvPr>
          <p:cNvSpPr txBox="1"/>
          <p:nvPr/>
        </p:nvSpPr>
        <p:spPr>
          <a:xfrm>
            <a:off x="4951912" y="1991757"/>
            <a:ext cx="223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6355A-739F-4AB3-B10C-E36287408778}"/>
              </a:ext>
            </a:extLst>
          </p:cNvPr>
          <p:cNvSpPr txBox="1"/>
          <p:nvPr/>
        </p:nvSpPr>
        <p:spPr>
          <a:xfrm>
            <a:off x="1041093" y="2107725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functions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6A718-2DAD-40D1-9840-A806EE9C67F2}"/>
              </a:ext>
            </a:extLst>
          </p:cNvPr>
          <p:cNvSpPr txBox="1"/>
          <p:nvPr/>
        </p:nvSpPr>
        <p:spPr>
          <a:xfrm>
            <a:off x="7186044" y="2123113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Aws lambda</a:t>
            </a:r>
            <a:endParaRPr 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419ACC-EC29-4500-AB57-96503F6043AD}"/>
              </a:ext>
            </a:extLst>
          </p:cNvPr>
          <p:cNvSpPr txBox="1"/>
          <p:nvPr/>
        </p:nvSpPr>
        <p:spPr>
          <a:xfrm>
            <a:off x="187568" y="4070934"/>
            <a:ext cx="11816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dil destegi</a:t>
            </a:r>
          </a:p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language support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44A3B74-4447-43B8-8CD1-AAFD67472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3" y="1906294"/>
            <a:ext cx="720000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A715E9-3A03-40C8-A711-7DA79D32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863" y="1906294"/>
            <a:ext cx="69283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28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5" y="725507"/>
            <a:ext cx="11816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BC214F-A9E9-4607-B4EB-6F883381960A}"/>
              </a:ext>
            </a:extLst>
          </p:cNvPr>
          <p:cNvSpPr txBox="1"/>
          <p:nvPr/>
        </p:nvSpPr>
        <p:spPr>
          <a:xfrm>
            <a:off x="187568" y="3882089"/>
            <a:ext cx="11816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spc="300" dirty="0">
                <a:latin typeface="Star Jedi" panose="040B0000000000000000" pitchFamily="82" charset="0"/>
              </a:rPr>
              <a:t>servisler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D4E99-3958-4FB7-A398-B9E6D1694F1C}"/>
              </a:ext>
            </a:extLst>
          </p:cNvPr>
          <p:cNvSpPr txBox="1"/>
          <p:nvPr/>
        </p:nvSpPr>
        <p:spPr>
          <a:xfrm>
            <a:off x="187565" y="1556504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infrastructure as a service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37F26C-B875-4777-85D3-92C1A0E278A8}"/>
              </a:ext>
            </a:extLst>
          </p:cNvPr>
          <p:cNvSpPr txBox="1"/>
          <p:nvPr/>
        </p:nvSpPr>
        <p:spPr>
          <a:xfrm>
            <a:off x="187565" y="2026745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Platform as a service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E60958-455E-4CBC-92EA-B42A7018AB34}"/>
              </a:ext>
            </a:extLst>
          </p:cNvPr>
          <p:cNvSpPr txBox="1"/>
          <p:nvPr/>
        </p:nvSpPr>
        <p:spPr>
          <a:xfrm>
            <a:off x="187565" y="2488410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Container ve kubernates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B561E-FD7B-42A9-94E2-CD485775CE30}"/>
              </a:ext>
            </a:extLst>
          </p:cNvPr>
          <p:cNvSpPr txBox="1"/>
          <p:nvPr/>
        </p:nvSpPr>
        <p:spPr>
          <a:xfrm>
            <a:off x="187565" y="2958651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entegrasyon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25A11B-AECA-4B20-ACCD-6759C476E35D}"/>
              </a:ext>
            </a:extLst>
          </p:cNvPr>
          <p:cNvSpPr txBox="1"/>
          <p:nvPr/>
        </p:nvSpPr>
        <p:spPr>
          <a:xfrm>
            <a:off x="187567" y="4717379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storage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4C630B-BE71-4A1C-A49F-F113FB5ED4A1}"/>
              </a:ext>
            </a:extLst>
          </p:cNvPr>
          <p:cNvSpPr txBox="1"/>
          <p:nvPr/>
        </p:nvSpPr>
        <p:spPr>
          <a:xfrm>
            <a:off x="187566" y="5187620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database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4B419C-D295-4D64-9EC1-6843F951F53F}"/>
              </a:ext>
            </a:extLst>
          </p:cNvPr>
          <p:cNvSpPr txBox="1"/>
          <p:nvPr/>
        </p:nvSpPr>
        <p:spPr>
          <a:xfrm>
            <a:off x="187565" y="5649285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big data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C42EBE-B3B1-467A-8A76-265E882FDAB1}"/>
              </a:ext>
            </a:extLst>
          </p:cNvPr>
          <p:cNvSpPr txBox="1"/>
          <p:nvPr/>
        </p:nvSpPr>
        <p:spPr>
          <a:xfrm>
            <a:off x="187565" y="6119526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cognitive</a:t>
            </a:r>
          </a:p>
        </p:txBody>
      </p:sp>
    </p:spTree>
    <p:extLst>
      <p:ext uri="{BB962C8B-B14F-4D97-AF65-F5344CB8AC3E}">
        <p14:creationId xmlns:p14="http://schemas.microsoft.com/office/powerpoint/2010/main" val="5446895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-1" y="478084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entegrasyon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5560D9-C0A4-4086-BF35-79664D318FFE}"/>
              </a:ext>
            </a:extLst>
          </p:cNvPr>
          <p:cNvSpPr txBox="1"/>
          <p:nvPr/>
        </p:nvSpPr>
        <p:spPr>
          <a:xfrm>
            <a:off x="4951912" y="1991757"/>
            <a:ext cx="223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6355A-739F-4AB3-B10C-E36287408778}"/>
              </a:ext>
            </a:extLst>
          </p:cNvPr>
          <p:cNvSpPr txBox="1"/>
          <p:nvPr/>
        </p:nvSpPr>
        <p:spPr>
          <a:xfrm>
            <a:off x="1041093" y="2107725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functions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6A718-2DAD-40D1-9840-A806EE9C67F2}"/>
              </a:ext>
            </a:extLst>
          </p:cNvPr>
          <p:cNvSpPr txBox="1"/>
          <p:nvPr/>
        </p:nvSpPr>
        <p:spPr>
          <a:xfrm>
            <a:off x="7186044" y="2123113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Aws lambda</a:t>
            </a:r>
            <a:endParaRPr 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419ACC-EC29-4500-AB57-96503F6043AD}"/>
              </a:ext>
            </a:extLst>
          </p:cNvPr>
          <p:cNvSpPr txBox="1"/>
          <p:nvPr/>
        </p:nvSpPr>
        <p:spPr>
          <a:xfrm>
            <a:off x="0" y="3250818"/>
            <a:ext cx="24035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>
                <a:latin typeface="Segoe UI Black" panose="020B0A02040204020203" pitchFamily="34" charset="0"/>
                <a:ea typeface="Segoe UI Black" panose="020B0A02040204020203" pitchFamily="34" charset="0"/>
              </a:rPr>
              <a:t>V1</a:t>
            </a:r>
          </a:p>
          <a:p>
            <a:pPr algn="ctr"/>
            <a:r>
              <a:rPr lang="tr-TR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C#</a:t>
            </a:r>
          </a:p>
          <a:p>
            <a:pPr algn="ctr"/>
            <a:r>
              <a:rPr lang="tr-TR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JavaScript</a:t>
            </a:r>
          </a:p>
          <a:p>
            <a:pPr algn="ctr"/>
            <a:r>
              <a:rPr lang="tr-TR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F#</a:t>
            </a:r>
          </a:p>
          <a:p>
            <a:pPr algn="ctr"/>
            <a:r>
              <a:rPr lang="tr-TR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Python*</a:t>
            </a:r>
          </a:p>
          <a:p>
            <a:pPr algn="ctr"/>
            <a:r>
              <a:rPr lang="tr-TR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PHP*</a:t>
            </a:r>
          </a:p>
          <a:p>
            <a:pPr algn="ctr"/>
            <a:r>
              <a:rPr lang="tr-TR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Powershell*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44A3B74-4447-43B8-8CD1-AAFD67472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3" y="1906294"/>
            <a:ext cx="720000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A715E9-3A03-40C8-A711-7DA79D32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863" y="1906294"/>
            <a:ext cx="692830" cy="72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D11CCD-C125-4187-A2AF-B2948D8B651A}"/>
              </a:ext>
            </a:extLst>
          </p:cNvPr>
          <p:cNvSpPr txBox="1"/>
          <p:nvPr/>
        </p:nvSpPr>
        <p:spPr>
          <a:xfrm>
            <a:off x="2403566" y="3250818"/>
            <a:ext cx="2403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V2 (Preview)</a:t>
            </a:r>
          </a:p>
          <a:p>
            <a:pPr algn="ctr"/>
            <a:r>
              <a:rPr lang="tr-TR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C#</a:t>
            </a:r>
          </a:p>
          <a:p>
            <a:pPr algn="ctr"/>
            <a:r>
              <a:rPr lang="tr-TR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JavaScript</a:t>
            </a:r>
          </a:p>
          <a:p>
            <a:pPr algn="ctr"/>
            <a:r>
              <a:rPr lang="tr-TR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Java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4C3A31-BA48-476B-AB1A-7CD89BC2DC94}"/>
              </a:ext>
            </a:extLst>
          </p:cNvPr>
          <p:cNvSpPr txBox="1"/>
          <p:nvPr/>
        </p:nvSpPr>
        <p:spPr>
          <a:xfrm>
            <a:off x="7939670" y="3203524"/>
            <a:ext cx="2403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JavaScript</a:t>
            </a:r>
          </a:p>
          <a:p>
            <a:pPr algn="ctr"/>
            <a:r>
              <a:rPr lang="tr-TR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Python</a:t>
            </a:r>
          </a:p>
          <a:p>
            <a:pPr algn="ctr"/>
            <a:r>
              <a:rPr lang="tr-TR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Java</a:t>
            </a:r>
          </a:p>
          <a:p>
            <a:pPr algn="ctr"/>
            <a:r>
              <a:rPr lang="tr-TR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C# (.NET Core)</a:t>
            </a:r>
          </a:p>
          <a:p>
            <a:pPr algn="ctr"/>
            <a:r>
              <a:rPr lang="tr-TR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Go</a:t>
            </a:r>
          </a:p>
          <a:p>
            <a:pPr algn="ctr"/>
            <a:r>
              <a:rPr lang="tr-TR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Runtime API**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7C22-D411-4ADE-8415-A174EBDEA35E}"/>
              </a:ext>
            </a:extLst>
          </p:cNvPr>
          <p:cNvSpPr txBox="1"/>
          <p:nvPr/>
        </p:nvSpPr>
        <p:spPr>
          <a:xfrm>
            <a:off x="52252" y="6371156"/>
            <a:ext cx="12139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* Deneysel</a:t>
            </a:r>
          </a:p>
          <a:p>
            <a:r>
              <a:rPr lang="tr-TR" sz="1200" dirty="0"/>
              <a:t>** Restfull API sağlanıyor.</a:t>
            </a:r>
          </a:p>
        </p:txBody>
      </p:sp>
    </p:spTree>
    <p:extLst>
      <p:ext uri="{BB962C8B-B14F-4D97-AF65-F5344CB8AC3E}">
        <p14:creationId xmlns:p14="http://schemas.microsoft.com/office/powerpoint/2010/main" val="17864704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entegrasyon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6355A-739F-4AB3-B10C-E36287408778}"/>
              </a:ext>
            </a:extLst>
          </p:cNvPr>
          <p:cNvSpPr txBox="1"/>
          <p:nvPr/>
        </p:nvSpPr>
        <p:spPr>
          <a:xfrm>
            <a:off x="4140591" y="2643307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functions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419ACC-EC29-4500-AB57-96503F6043AD}"/>
              </a:ext>
            </a:extLst>
          </p:cNvPr>
          <p:cNvSpPr txBox="1"/>
          <p:nvPr/>
        </p:nvSpPr>
        <p:spPr>
          <a:xfrm>
            <a:off x="187568" y="4070934"/>
            <a:ext cx="11816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açik kaynak</a:t>
            </a:r>
          </a:p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open source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44A3B74-4447-43B8-8CD1-AAFD67472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6000" y="1906294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226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06110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functions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104504" y="6595602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https://docs.microsoft.com/en-us/azure/azure-functions/functions-runtime-overview</a:t>
            </a:r>
            <a:endParaRPr lang="tr-TR" sz="1000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CDA6CDB-1CDD-4F45-8E73-732651EE3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53" y="45735"/>
            <a:ext cx="720000" cy="720000"/>
          </a:xfrm>
          <a:prstGeom prst="rect">
            <a:avLst/>
          </a:prstGeom>
        </p:spPr>
      </p:pic>
      <p:pic>
        <p:nvPicPr>
          <p:cNvPr id="28674" name="Picture 2" descr="Azure Functions Runtime Preview Portal">
            <a:extLst>
              <a:ext uri="{FF2B5EF4-FFF2-40B4-BE49-F238E27FC236}">
                <a16:creationId xmlns:a16="http://schemas.microsoft.com/office/drawing/2014/main" id="{17FA6F3D-C9FD-4B58-B01A-DFD62002A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1" y="873506"/>
            <a:ext cx="11038113" cy="544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9010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3013501"/>
            <a:ext cx="11816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spc="300" dirty="0">
                <a:latin typeface="Star Jedi" panose="040B0000000000000000" pitchFamily="82" charset="0"/>
              </a:rPr>
              <a:t>servisler</a:t>
            </a:r>
          </a:p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services</a:t>
            </a:r>
            <a:endParaRPr lang="en-US" sz="16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4505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3343959"/>
            <a:ext cx="11816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Depolama</a:t>
            </a:r>
          </a:p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storage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6415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3343959"/>
            <a:ext cx="11816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nesne</a:t>
            </a:r>
          </a:p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object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622EA-5D23-42CB-86D6-F6439849F8EA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depolama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122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depolama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525684" y="5399667"/>
            <a:ext cx="391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storage</a:t>
            </a:r>
          </a:p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Block blob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F520E94-532F-48F3-B896-59E5C6101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88" y="2150111"/>
            <a:ext cx="2880000" cy="2880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D8F9E7E-F1AB-483D-9DCD-40D86B7C4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907" y="2144336"/>
            <a:ext cx="2880000" cy="288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755498" y="5399667"/>
            <a:ext cx="3910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simple storage service</a:t>
            </a:r>
          </a:p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(s3)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3093859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A87497-6E00-412C-913F-179843DE3856}"/>
              </a:ext>
            </a:extLst>
          </p:cNvPr>
          <p:cNvSpPr txBox="1"/>
          <p:nvPr/>
        </p:nvSpPr>
        <p:spPr>
          <a:xfrm>
            <a:off x="183212" y="1866221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nesne</a:t>
            </a:r>
            <a:endParaRPr lang="en-US" sz="20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0010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64696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depolama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5560D9-C0A4-4086-BF35-79664D318FFE}"/>
              </a:ext>
            </a:extLst>
          </p:cNvPr>
          <p:cNvSpPr txBox="1"/>
          <p:nvPr/>
        </p:nvSpPr>
        <p:spPr>
          <a:xfrm>
            <a:off x="4951912" y="2313579"/>
            <a:ext cx="223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6355A-739F-4AB3-B10C-E36287408778}"/>
              </a:ext>
            </a:extLst>
          </p:cNvPr>
          <p:cNvSpPr txBox="1"/>
          <p:nvPr/>
        </p:nvSpPr>
        <p:spPr>
          <a:xfrm>
            <a:off x="1041093" y="2342859"/>
            <a:ext cx="391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storage block</a:t>
            </a:r>
          </a:p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blob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6A718-2DAD-40D1-9840-A806EE9C67F2}"/>
              </a:ext>
            </a:extLst>
          </p:cNvPr>
          <p:cNvSpPr txBox="1"/>
          <p:nvPr/>
        </p:nvSpPr>
        <p:spPr>
          <a:xfrm>
            <a:off x="7186044" y="2358247"/>
            <a:ext cx="391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simple storage service (s3)</a:t>
            </a:r>
            <a:endParaRPr 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419ACC-EC29-4500-AB57-96503F6043AD}"/>
              </a:ext>
            </a:extLst>
          </p:cNvPr>
          <p:cNvSpPr txBox="1"/>
          <p:nvPr/>
        </p:nvSpPr>
        <p:spPr>
          <a:xfrm>
            <a:off x="187568" y="4070934"/>
            <a:ext cx="11816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replikasyon</a:t>
            </a:r>
          </a:p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replication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3CC5E8C-9994-4ACE-AF4E-D4FC95D06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307" y="2275246"/>
            <a:ext cx="720000" cy="720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6A49494-0C64-4C58-A928-05EF8E7E3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1441" y="2187926"/>
            <a:ext cx="720000" cy="72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1470AB-6C18-4B8C-93E3-C0B2F4C92D47}"/>
              </a:ext>
            </a:extLst>
          </p:cNvPr>
          <p:cNvSpPr txBox="1"/>
          <p:nvPr/>
        </p:nvSpPr>
        <p:spPr>
          <a:xfrm>
            <a:off x="183212" y="1866221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nesne</a:t>
            </a:r>
            <a:endParaRPr lang="en-US" sz="20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5128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45299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storage – block blob</a:t>
            </a:r>
            <a:endParaRPr lang="en-US" sz="11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s3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https://docs.microsoft.com/en-us/azure/storage/common/storage-introduction</a:t>
            </a:r>
            <a:endParaRPr lang="tr-TR" sz="10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A107BC-56DB-424F-BE54-75BC57BF0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52" y="0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0B172CB-CDF9-4B56-A1C6-6F0D5A346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98126" y="-2"/>
            <a:ext cx="720000" cy="7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FAFDE-BD7F-471F-B512-36F971841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926" y="1537869"/>
            <a:ext cx="10872148" cy="378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922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45299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storage – block blob</a:t>
            </a:r>
            <a:endParaRPr lang="en-US" sz="11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s3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A107BC-56DB-424F-BE54-75BC57BF0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2" y="0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0B172CB-CDF9-4B56-A1C6-6F0D5A346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98126" y="-2"/>
            <a:ext cx="720000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78E469-F461-47D3-9A15-3F8CAEABDE8E}"/>
              </a:ext>
            </a:extLst>
          </p:cNvPr>
          <p:cNvSpPr txBox="1"/>
          <p:nvPr/>
        </p:nvSpPr>
        <p:spPr>
          <a:xfrm>
            <a:off x="187568" y="3244660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zone replication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22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3013501"/>
            <a:ext cx="11816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611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45299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storage – block blob</a:t>
            </a:r>
            <a:endParaRPr lang="en-US" sz="11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s3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https://docs.aws.amazon.com/AmazonS3/latest/dev/crr.html</a:t>
            </a:r>
            <a:endParaRPr lang="tr-TR" sz="10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A107BC-56DB-424F-BE54-75BC57BF0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52" y="0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0B172CB-CDF9-4B56-A1C6-6F0D5A346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98126" y="-2"/>
            <a:ext cx="720000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0DEC4D-0EC8-4C30-84D9-2F5519993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793" y="1218755"/>
            <a:ext cx="10686414" cy="489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223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64696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depolama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5560D9-C0A4-4086-BF35-79664D318FFE}"/>
              </a:ext>
            </a:extLst>
          </p:cNvPr>
          <p:cNvSpPr txBox="1"/>
          <p:nvPr/>
        </p:nvSpPr>
        <p:spPr>
          <a:xfrm>
            <a:off x="4951912" y="2313579"/>
            <a:ext cx="223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6355A-739F-4AB3-B10C-E36287408778}"/>
              </a:ext>
            </a:extLst>
          </p:cNvPr>
          <p:cNvSpPr txBox="1"/>
          <p:nvPr/>
        </p:nvSpPr>
        <p:spPr>
          <a:xfrm>
            <a:off x="1041093" y="2342859"/>
            <a:ext cx="391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storage block</a:t>
            </a:r>
          </a:p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blob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6A718-2DAD-40D1-9840-A806EE9C67F2}"/>
              </a:ext>
            </a:extLst>
          </p:cNvPr>
          <p:cNvSpPr txBox="1"/>
          <p:nvPr/>
        </p:nvSpPr>
        <p:spPr>
          <a:xfrm>
            <a:off x="7186044" y="2358247"/>
            <a:ext cx="391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simple storage service (s3)</a:t>
            </a:r>
            <a:endParaRPr 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419ACC-EC29-4500-AB57-96503F6043AD}"/>
              </a:ext>
            </a:extLst>
          </p:cNvPr>
          <p:cNvSpPr txBox="1"/>
          <p:nvPr/>
        </p:nvSpPr>
        <p:spPr>
          <a:xfrm>
            <a:off x="187568" y="4070934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static website hosting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3CC5E8C-9994-4ACE-AF4E-D4FC95D06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307" y="2275246"/>
            <a:ext cx="720000" cy="720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6A49494-0C64-4C58-A928-05EF8E7E3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1441" y="2187926"/>
            <a:ext cx="720000" cy="72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1470AB-6C18-4B8C-93E3-C0B2F4C92D47}"/>
              </a:ext>
            </a:extLst>
          </p:cNvPr>
          <p:cNvSpPr txBox="1"/>
          <p:nvPr/>
        </p:nvSpPr>
        <p:spPr>
          <a:xfrm>
            <a:off x="183212" y="1866221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nesne</a:t>
            </a:r>
            <a:endParaRPr lang="en-US" sz="20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400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45299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storage – block blob</a:t>
            </a:r>
            <a:endParaRPr lang="en-US" sz="11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s3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https://docs.aws.amazon.com/en_us/AmazonS3/latest/dev/website-hosting-custom-domain-walkthrough.html</a:t>
            </a:r>
            <a:endParaRPr lang="tr-TR" sz="10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A107BC-56DB-424F-BE54-75BC57BF0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52" y="0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0B172CB-CDF9-4B56-A1C6-6F0D5A346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98126" y="-2"/>
            <a:ext cx="720000" cy="720000"/>
          </a:xfrm>
          <a:prstGeom prst="rect">
            <a:avLst/>
          </a:prstGeom>
        </p:spPr>
      </p:pic>
      <p:pic>
        <p:nvPicPr>
          <p:cNvPr id="1026" name="Picture 2" descr="https://docs.aws.amazon.com/en_us/AmazonS3/latest/dev/images/staticwebsitehosting20.png">
            <a:extLst>
              <a:ext uri="{FF2B5EF4-FFF2-40B4-BE49-F238E27FC236}">
                <a16:creationId xmlns:a16="http://schemas.microsoft.com/office/drawing/2014/main" id="{6B152E5A-C160-4062-8A3B-12B9EF0B7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95" y="528473"/>
            <a:ext cx="5337810" cy="609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9217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45299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storage – block blob</a:t>
            </a:r>
            <a:endParaRPr lang="en-US" sz="11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s3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https://docs.aws.amazon.com/en_us/AmazonS3/latest/dev/website-hosting-custom-domain-walkthrough.html</a:t>
            </a:r>
            <a:endParaRPr lang="tr-TR" sz="10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A107BC-56DB-424F-BE54-75BC57BF0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52" y="0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0B172CB-CDF9-4B56-A1C6-6F0D5A346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98126" y="-2"/>
            <a:ext cx="720000" cy="720000"/>
          </a:xfrm>
          <a:prstGeom prst="rect">
            <a:avLst/>
          </a:prstGeom>
        </p:spPr>
      </p:pic>
      <p:pic>
        <p:nvPicPr>
          <p:cNvPr id="2050" name="Picture 2" descr="https://docs.aws.amazon.com/en_us/AmazonS3/latest/dev/images/swsRootDomainWebsiteEndpoint12.png">
            <a:extLst>
              <a:ext uri="{FF2B5EF4-FFF2-40B4-BE49-F238E27FC236}">
                <a16:creationId xmlns:a16="http://schemas.microsoft.com/office/drawing/2014/main" id="{80F232F3-4A7E-4814-9F6C-CC6CEAD75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913" y="607541"/>
            <a:ext cx="6509448" cy="60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2096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45299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storage – block blob</a:t>
            </a:r>
            <a:endParaRPr lang="en-US" sz="11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s3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https://www.josephecombs.com/2018/03/05/how-to-make-an-AWS-S3-static-website-with-ssl</a:t>
            </a:r>
            <a:endParaRPr lang="tr-TR" sz="10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A107BC-56DB-424F-BE54-75BC57BF0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52" y="0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0B172CB-CDF9-4B56-A1C6-6F0D5A346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98126" y="-2"/>
            <a:ext cx="720000" cy="7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3DAA4D-9CA2-4E51-A0D3-D7E5FF0F58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00" r="17500"/>
          <a:stretch/>
        </p:blipFill>
        <p:spPr>
          <a:xfrm>
            <a:off x="1042634" y="664778"/>
            <a:ext cx="10106732" cy="58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245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45299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storage – block blob</a:t>
            </a:r>
            <a:endParaRPr lang="en-US" sz="11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s3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https://azure.microsoft.com/en-us/blog/azure-storage-static-web-hosting-public-preview/</a:t>
            </a:r>
            <a:endParaRPr lang="tr-TR" sz="10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A107BC-56DB-424F-BE54-75BC57BF0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52" y="0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0B172CB-CDF9-4B56-A1C6-6F0D5A346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98126" y="-2"/>
            <a:ext cx="720000" cy="720000"/>
          </a:xfrm>
          <a:prstGeom prst="rect">
            <a:avLst/>
          </a:prstGeom>
        </p:spPr>
      </p:pic>
      <p:pic>
        <p:nvPicPr>
          <p:cNvPr id="3074" name="Picture 2" descr="https://acomblogimages.blob.core.windows.net/media/Default/Open-Live-Writer/storage-blob-static-website-portal-config-1.PNG">
            <a:extLst>
              <a:ext uri="{FF2B5EF4-FFF2-40B4-BE49-F238E27FC236}">
                <a16:creationId xmlns:a16="http://schemas.microsoft.com/office/drawing/2014/main" id="{EA912DB3-B7F5-490F-AEE9-E61FDC851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" y="913776"/>
            <a:ext cx="11956869" cy="550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3338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3343959"/>
            <a:ext cx="11816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Dosya sistemi</a:t>
            </a:r>
          </a:p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File system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622EA-5D23-42CB-86D6-F6439849F8EA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depolama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855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depolama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525684" y="5399667"/>
            <a:ext cx="391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storage</a:t>
            </a:r>
          </a:p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files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A20627-D0EE-49C1-9149-CE3FB3547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07" y="2144336"/>
            <a:ext cx="2880000" cy="288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755498" y="5399667"/>
            <a:ext cx="3910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elastic file system</a:t>
            </a:r>
          </a:p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(efs)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3093859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A87497-6E00-412C-913F-179843DE3856}"/>
              </a:ext>
            </a:extLst>
          </p:cNvPr>
          <p:cNvSpPr txBox="1"/>
          <p:nvPr/>
        </p:nvSpPr>
        <p:spPr>
          <a:xfrm>
            <a:off x="183212" y="1866221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Dosya sistemi</a:t>
            </a:r>
            <a:endParaRPr lang="en-US" sz="20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737A04B-21C4-4EAD-B80C-BA75C6379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094" y="2144336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016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64696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depolama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5560D9-C0A4-4086-BF35-79664D318FFE}"/>
              </a:ext>
            </a:extLst>
          </p:cNvPr>
          <p:cNvSpPr txBox="1"/>
          <p:nvPr/>
        </p:nvSpPr>
        <p:spPr>
          <a:xfrm>
            <a:off x="4951912" y="2313579"/>
            <a:ext cx="223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6355A-739F-4AB3-B10C-E36287408778}"/>
              </a:ext>
            </a:extLst>
          </p:cNvPr>
          <p:cNvSpPr txBox="1"/>
          <p:nvPr/>
        </p:nvSpPr>
        <p:spPr>
          <a:xfrm>
            <a:off x="1041093" y="2342859"/>
            <a:ext cx="391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storage</a:t>
            </a:r>
          </a:p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files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6A718-2DAD-40D1-9840-A806EE9C67F2}"/>
              </a:ext>
            </a:extLst>
          </p:cNvPr>
          <p:cNvSpPr txBox="1"/>
          <p:nvPr/>
        </p:nvSpPr>
        <p:spPr>
          <a:xfrm>
            <a:off x="7186044" y="2358247"/>
            <a:ext cx="39108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elastic file system</a:t>
            </a:r>
          </a:p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(efs)</a:t>
            </a:r>
            <a:endParaRPr 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419ACC-EC29-4500-AB57-96503F6043AD}"/>
              </a:ext>
            </a:extLst>
          </p:cNvPr>
          <p:cNvSpPr txBox="1"/>
          <p:nvPr/>
        </p:nvSpPr>
        <p:spPr>
          <a:xfrm>
            <a:off x="187568" y="4070934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protokol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1470AB-6C18-4B8C-93E3-C0B2F4C92D47}"/>
              </a:ext>
            </a:extLst>
          </p:cNvPr>
          <p:cNvSpPr txBox="1"/>
          <p:nvPr/>
        </p:nvSpPr>
        <p:spPr>
          <a:xfrm>
            <a:off x="183212" y="1866221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Dosya sistemi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DF45FBA-A675-4041-A02C-37DD27E38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3" y="2187926"/>
            <a:ext cx="720000" cy="720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8084E8B-3540-4793-96DD-27E13320D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16038" y="218792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417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45299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storage - files</a:t>
            </a:r>
            <a:endParaRPr lang="en-US" sz="11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efs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https://accedian.com/enterprises/blog/troubleshooting-smb-performance/</a:t>
            </a:r>
            <a:endParaRPr lang="tr-TR" sz="10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32468F8-D8BC-4DF1-AEAC-E47C2B559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78" y="16104"/>
            <a:ext cx="720000" cy="720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A71102A-4D3D-477F-81EA-DF6229127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98126" y="16104"/>
            <a:ext cx="720000" cy="720000"/>
          </a:xfrm>
          <a:prstGeom prst="rect">
            <a:avLst/>
          </a:prstGeom>
        </p:spPr>
      </p:pic>
      <p:pic>
        <p:nvPicPr>
          <p:cNvPr id="4098" name="Picture 2" descr="smb protocol ile ilgili gÃ¶rsel sonucu">
            <a:extLst>
              <a:ext uri="{FF2B5EF4-FFF2-40B4-BE49-F238E27FC236}">
                <a16:creationId xmlns:a16="http://schemas.microsoft.com/office/drawing/2014/main" id="{12885DE3-7B09-4EF1-B257-E62CBE0B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70" y="1014798"/>
            <a:ext cx="8595660" cy="531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B98857-4C4A-4810-83EB-4586458B8E8F}"/>
              </a:ext>
            </a:extLst>
          </p:cNvPr>
          <p:cNvSpPr txBox="1"/>
          <p:nvPr/>
        </p:nvSpPr>
        <p:spPr>
          <a:xfrm>
            <a:off x="187568" y="543953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</a:t>
            </a:r>
          </a:p>
        </p:txBody>
      </p:sp>
    </p:spTree>
    <p:extLst>
      <p:ext uri="{BB962C8B-B14F-4D97-AF65-F5344CB8AC3E}">
        <p14:creationId xmlns:p14="http://schemas.microsoft.com/office/powerpoint/2010/main" val="1605671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3343959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infrastructure as a service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963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45299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storage - files</a:t>
            </a:r>
            <a:endParaRPr lang="en-US" sz="11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efs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32468F8-D8BC-4DF1-AEAC-E47C2B559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78" y="16104"/>
            <a:ext cx="720000" cy="720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A71102A-4D3D-477F-81EA-DF6229127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98126" y="16104"/>
            <a:ext cx="720000" cy="72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B98857-4C4A-4810-83EB-4586458B8E8F}"/>
              </a:ext>
            </a:extLst>
          </p:cNvPr>
          <p:cNvSpPr txBox="1"/>
          <p:nvPr/>
        </p:nvSpPr>
        <p:spPr>
          <a:xfrm>
            <a:off x="187568" y="543953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</a:t>
            </a:r>
          </a:p>
        </p:txBody>
      </p:sp>
      <p:pic>
        <p:nvPicPr>
          <p:cNvPr id="5122" name="Picture 2" descr="azure files map ile ilgili gÃ¶rsel sonucu">
            <a:extLst>
              <a:ext uri="{FF2B5EF4-FFF2-40B4-BE49-F238E27FC236}">
                <a16:creationId xmlns:a16="http://schemas.microsoft.com/office/drawing/2014/main" id="{CB310878-5110-4A25-92DE-DCBD4273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50" y="1175015"/>
            <a:ext cx="4747062" cy="320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zure files map ile ilgili gÃ¶rsel sonucu">
            <a:extLst>
              <a:ext uri="{FF2B5EF4-FFF2-40B4-BE49-F238E27FC236}">
                <a16:creationId xmlns:a16="http://schemas.microsoft.com/office/drawing/2014/main" id="{F8C77477-17B6-4E7D-8FCF-530F9FD4D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747" y="1666944"/>
            <a:ext cx="5557434" cy="460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2143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45299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storage - files</a:t>
            </a:r>
            <a:endParaRPr lang="en-US" sz="11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efs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32468F8-D8BC-4DF1-AEAC-E47C2B559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78" y="16104"/>
            <a:ext cx="720000" cy="720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A71102A-4D3D-477F-81EA-DF6229127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98126" y="16104"/>
            <a:ext cx="720000" cy="72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B98857-4C4A-4810-83EB-4586458B8E8F}"/>
              </a:ext>
            </a:extLst>
          </p:cNvPr>
          <p:cNvSpPr txBox="1"/>
          <p:nvPr/>
        </p:nvSpPr>
        <p:spPr>
          <a:xfrm>
            <a:off x="187568" y="543953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2824C-C8A2-47D4-BE72-05922C7F3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4" y="2195340"/>
            <a:ext cx="8383170" cy="24673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FD5323-332E-4A11-AB0D-9C338F068D5E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7"/>
              </a:rPr>
              <a:t>https://graspingtech.com/mount-nfs-share-windows-10/</a:t>
            </a:r>
            <a:endParaRPr lang="tr-TR" sz="1000" dirty="0"/>
          </a:p>
        </p:txBody>
      </p:sp>
    </p:spTree>
    <p:extLst>
      <p:ext uri="{BB962C8B-B14F-4D97-AF65-F5344CB8AC3E}">
        <p14:creationId xmlns:p14="http://schemas.microsoft.com/office/powerpoint/2010/main" val="26138412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3343959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disk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622EA-5D23-42CB-86D6-F6439849F8EA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depolama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36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depolama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525684" y="5399667"/>
            <a:ext cx="391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storage page blob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755498" y="5399667"/>
            <a:ext cx="3910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elastic block storage</a:t>
            </a:r>
          </a:p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(ebs)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3093859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A87497-6E00-412C-913F-179843DE3856}"/>
              </a:ext>
            </a:extLst>
          </p:cNvPr>
          <p:cNvSpPr txBox="1"/>
          <p:nvPr/>
        </p:nvSpPr>
        <p:spPr>
          <a:xfrm>
            <a:off x="183212" y="1866221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disk</a:t>
            </a:r>
            <a:endParaRPr lang="en-US" sz="20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9F54C10-063A-47C1-9C19-B494A5064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94" y="2144336"/>
            <a:ext cx="2880000" cy="288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9950BD1-92C5-43DA-A5D6-EBA5F58A9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908" y="214723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430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3343959"/>
            <a:ext cx="11816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arsiv</a:t>
            </a:r>
          </a:p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archive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622EA-5D23-42CB-86D6-F6439849F8EA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depolama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085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3343959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Yakin gelecek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622EA-5D23-42CB-86D6-F6439849F8EA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depolama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849C03-8D04-4F69-9ECA-A2EC2233590A}"/>
              </a:ext>
            </a:extLst>
          </p:cNvPr>
          <p:cNvSpPr txBox="1"/>
          <p:nvPr/>
        </p:nvSpPr>
        <p:spPr>
          <a:xfrm>
            <a:off x="183212" y="1866221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arsiv</a:t>
            </a:r>
            <a:endParaRPr lang="en-US" sz="20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4204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depolama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525684" y="5399667"/>
            <a:ext cx="3910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storage block blob</a:t>
            </a:r>
          </a:p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(cool)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755498" y="5399667"/>
            <a:ext cx="3910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s3</a:t>
            </a:r>
          </a:p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(infrequent access)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3093859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A87497-6E00-412C-913F-179843DE3856}"/>
              </a:ext>
            </a:extLst>
          </p:cNvPr>
          <p:cNvSpPr txBox="1"/>
          <p:nvPr/>
        </p:nvSpPr>
        <p:spPr>
          <a:xfrm>
            <a:off x="183212" y="1866221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arsiv</a:t>
            </a:r>
            <a:endParaRPr lang="en-US" sz="20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D95EE0-9CA5-4D47-8DE6-0779511DDEF2}"/>
              </a:ext>
            </a:extLst>
          </p:cNvPr>
          <p:cNvSpPr txBox="1"/>
          <p:nvPr/>
        </p:nvSpPr>
        <p:spPr>
          <a:xfrm>
            <a:off x="191925" y="2267026"/>
            <a:ext cx="1181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Yakin gelecek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12AEB32-A910-45FB-9105-852B1DBA8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88" y="2150111"/>
            <a:ext cx="2880000" cy="2880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1476DEA-348C-463D-8FA9-56EAD9156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907" y="2144336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965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3343959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uzak gelecek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622EA-5D23-42CB-86D6-F6439849F8EA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depolama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849C03-8D04-4F69-9ECA-A2EC2233590A}"/>
              </a:ext>
            </a:extLst>
          </p:cNvPr>
          <p:cNvSpPr txBox="1"/>
          <p:nvPr/>
        </p:nvSpPr>
        <p:spPr>
          <a:xfrm>
            <a:off x="183212" y="1866221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arsiv</a:t>
            </a:r>
            <a:endParaRPr lang="en-US" sz="20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39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depolama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525684" y="5399667"/>
            <a:ext cx="3910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storage block blob</a:t>
            </a:r>
          </a:p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(archive)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755498" y="5399667"/>
            <a:ext cx="391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glacier</a:t>
            </a:r>
            <a:endParaRPr lang="tr-TR" sz="20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3093859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A87497-6E00-412C-913F-179843DE3856}"/>
              </a:ext>
            </a:extLst>
          </p:cNvPr>
          <p:cNvSpPr txBox="1"/>
          <p:nvPr/>
        </p:nvSpPr>
        <p:spPr>
          <a:xfrm>
            <a:off x="183212" y="1866221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arsiv</a:t>
            </a:r>
            <a:endParaRPr lang="en-US" sz="20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D95EE0-9CA5-4D47-8DE6-0779511DDEF2}"/>
              </a:ext>
            </a:extLst>
          </p:cNvPr>
          <p:cNvSpPr txBox="1"/>
          <p:nvPr/>
        </p:nvSpPr>
        <p:spPr>
          <a:xfrm>
            <a:off x="191925" y="2267026"/>
            <a:ext cx="1181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uzak gelecek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12AEB32-A910-45FB-9105-852B1DBA8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88" y="2150111"/>
            <a:ext cx="2880000" cy="2880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ECD9FC6-A15E-4F9A-8B04-A0FE4ABC0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528" y="2150111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231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6A9284-BB00-4C69-932D-CCAB7322B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54651"/>
            <a:ext cx="11734800" cy="58545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2302633-705B-4B68-8B23-7B60C6BFF9F8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https://www.slideshare.net/AmazonWebServices/deep-dive-on-object-storage-amazon-s3-and-amazon-glacier-79931704</a:t>
            </a:r>
            <a:endParaRPr lang="tr-TR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C00395-AB2B-421E-9636-070934852564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storage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52045D0-9411-48E2-862E-A609000C8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2000" y="-18819"/>
            <a:ext cx="720000" cy="720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64B21E2-25EF-4E95-93BA-A661BF9F2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70907" y="214433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63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infrastructure as a service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525679" y="5584332"/>
            <a:ext cx="391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virtual machine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755498" y="5399667"/>
            <a:ext cx="3910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Elastic compute cloud (ec2)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9E6F19-FB39-452D-845F-43C6E3CC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89" y="2185053"/>
            <a:ext cx="2880000" cy="288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0E3DA4-DA0F-4205-BADA-58B54FF86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907" y="2185053"/>
            <a:ext cx="2880000" cy="288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3093859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3822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302633-705B-4B68-8B23-7B60C6BFF9F8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https://docs.microsoft.com/en-us/azure/storage/blobs/storage-lifecycle-management-concepts</a:t>
            </a:r>
            <a:endParaRPr lang="tr-TR" sz="1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5730C9-3BAA-4F7C-870D-BEEB2DDE9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18" y="913957"/>
            <a:ext cx="9386163" cy="503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127B581-25F3-40D5-91F5-457801837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52" y="-18819"/>
            <a:ext cx="720000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A167CB-254F-4FB4-AFD9-30AA135E3C93}"/>
              </a:ext>
            </a:extLst>
          </p:cNvPr>
          <p:cNvSpPr txBox="1"/>
          <p:nvPr/>
        </p:nvSpPr>
        <p:spPr>
          <a:xfrm>
            <a:off x="824504" y="236419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storage</a:t>
            </a:r>
            <a:endParaRPr lang="en-US" sz="14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4665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3343959"/>
            <a:ext cx="11816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veri tabani</a:t>
            </a:r>
          </a:p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database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8729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3343959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sql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622EA-5D23-42CB-86D6-F6439849F8EA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veri tabani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8945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veri tabani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525684" y="5399667"/>
            <a:ext cx="391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sql databases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755498" y="5399667"/>
            <a:ext cx="391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rds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3093859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A87497-6E00-412C-913F-179843DE3856}"/>
              </a:ext>
            </a:extLst>
          </p:cNvPr>
          <p:cNvSpPr txBox="1"/>
          <p:nvPr/>
        </p:nvSpPr>
        <p:spPr>
          <a:xfrm>
            <a:off x="183212" y="1866221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sql</a:t>
            </a:r>
            <a:endParaRPr lang="en-US" sz="20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A8681FF-9B0D-42AE-8308-D3D61AD7A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920" y="2144336"/>
            <a:ext cx="2880000" cy="288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AEEA8A0-041F-45A7-8C68-179D7E0F6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907" y="2203891"/>
            <a:ext cx="2880000" cy="2880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A99D9A7-2FB6-4C35-A85F-97DF89E1A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2012" y="1571556"/>
            <a:ext cx="720000" cy="720000"/>
          </a:xfrm>
          <a:prstGeom prst="rect">
            <a:avLst/>
          </a:prstGeom>
        </p:spPr>
      </p:pic>
      <p:pic>
        <p:nvPicPr>
          <p:cNvPr id="6150" name="Picture 6" descr="Azure Database for PostgreSQL svg ile ilgili gÃ¶rsel sonucu">
            <a:extLst>
              <a:ext uri="{FF2B5EF4-FFF2-40B4-BE49-F238E27FC236}">
                <a16:creationId xmlns:a16="http://schemas.microsoft.com/office/drawing/2014/main" id="{835A5BAE-2CCF-4F96-8F71-6D67B16E1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8" y="1571556"/>
            <a:ext cx="137142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Azure Database for MariaDB logo site:azure.microsoft.com ile ilgili gÃ¶rsel sonucu">
            <a:extLst>
              <a:ext uri="{FF2B5EF4-FFF2-40B4-BE49-F238E27FC236}">
                <a16:creationId xmlns:a16="http://schemas.microsoft.com/office/drawing/2014/main" id="{2A2C8751-51B4-4620-9001-A806732C5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60" y="1317596"/>
            <a:ext cx="137142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7212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veri tabani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5560D9-C0A4-4086-BF35-79664D318FFE}"/>
              </a:ext>
            </a:extLst>
          </p:cNvPr>
          <p:cNvSpPr txBox="1"/>
          <p:nvPr/>
        </p:nvSpPr>
        <p:spPr>
          <a:xfrm>
            <a:off x="4951912" y="2296559"/>
            <a:ext cx="223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6355A-739F-4AB3-B10C-E36287408778}"/>
              </a:ext>
            </a:extLst>
          </p:cNvPr>
          <p:cNvSpPr txBox="1"/>
          <p:nvPr/>
        </p:nvSpPr>
        <p:spPr>
          <a:xfrm>
            <a:off x="1041093" y="2412527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sql database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6A718-2DAD-40D1-9840-A806EE9C67F2}"/>
              </a:ext>
            </a:extLst>
          </p:cNvPr>
          <p:cNvSpPr txBox="1"/>
          <p:nvPr/>
        </p:nvSpPr>
        <p:spPr>
          <a:xfrm>
            <a:off x="7186044" y="2427915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rds</a:t>
            </a:r>
            <a:endParaRPr 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419ACC-EC29-4500-AB57-96503F6043AD}"/>
              </a:ext>
            </a:extLst>
          </p:cNvPr>
          <p:cNvSpPr txBox="1"/>
          <p:nvPr/>
        </p:nvSpPr>
        <p:spPr>
          <a:xfrm>
            <a:off x="187568" y="4070934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platform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44A3B74-4447-43B8-8CD1-AAFD67472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3" y="2211096"/>
            <a:ext cx="720000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A715E9-3A03-40C8-A711-7DA79D32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96863" y="2224681"/>
            <a:ext cx="692830" cy="6928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6EC386-0182-4256-A01C-FE29F8601626}"/>
              </a:ext>
            </a:extLst>
          </p:cNvPr>
          <p:cNvSpPr txBox="1"/>
          <p:nvPr/>
        </p:nvSpPr>
        <p:spPr>
          <a:xfrm>
            <a:off x="183212" y="1866221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sql</a:t>
            </a:r>
            <a:endParaRPr lang="en-US" sz="20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4479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45299"/>
            <a:ext cx="3910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sql database</a:t>
            </a:r>
            <a:endParaRPr lang="en-US" sz="1100" spc="300" dirty="0">
              <a:solidFill>
                <a:schemeClr val="bg1">
                  <a:lumMod val="7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https://aws.amazon.com/tr/rds/</a:t>
            </a:r>
            <a:endParaRPr lang="tr-TR" sz="10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32468F8-D8BC-4DF1-AEAC-E47C2B559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668" y="43814"/>
            <a:ext cx="720000" cy="720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A71102A-4D3D-477F-81EA-DF6229127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98126" y="16104"/>
            <a:ext cx="720000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195CCD-69EB-49F3-8071-E10092613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54239"/>
            <a:ext cx="12192000" cy="394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648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3343959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nosql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622EA-5D23-42CB-86D6-F6439849F8EA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veri tabani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0759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veri tabani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525684" y="5399667"/>
            <a:ext cx="391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cosmos db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755498" y="5399667"/>
            <a:ext cx="391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dynamodb</a:t>
            </a:r>
            <a:endParaRPr lang="tr-TR" sz="20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3093859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A87497-6E00-412C-913F-179843DE3856}"/>
              </a:ext>
            </a:extLst>
          </p:cNvPr>
          <p:cNvSpPr txBox="1"/>
          <p:nvPr/>
        </p:nvSpPr>
        <p:spPr>
          <a:xfrm>
            <a:off x="183212" y="1866221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nosql</a:t>
            </a:r>
            <a:endParaRPr lang="en-US" sz="20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FBF56D0-E4D4-40F1-823F-FB5A02E59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94" y="2222848"/>
            <a:ext cx="2880000" cy="288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DCE5FB2-789E-44B4-905C-D5555F5B9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906" y="2222848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059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veri tabani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5560D9-C0A4-4086-BF35-79664D318FFE}"/>
              </a:ext>
            </a:extLst>
          </p:cNvPr>
          <p:cNvSpPr txBox="1"/>
          <p:nvPr/>
        </p:nvSpPr>
        <p:spPr>
          <a:xfrm>
            <a:off x="4951912" y="2310411"/>
            <a:ext cx="223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6355A-739F-4AB3-B10C-E36287408778}"/>
              </a:ext>
            </a:extLst>
          </p:cNvPr>
          <p:cNvSpPr txBox="1"/>
          <p:nvPr/>
        </p:nvSpPr>
        <p:spPr>
          <a:xfrm>
            <a:off x="1041093" y="2426379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cosmos db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6A718-2DAD-40D1-9840-A806EE9C67F2}"/>
              </a:ext>
            </a:extLst>
          </p:cNvPr>
          <p:cNvSpPr txBox="1"/>
          <p:nvPr/>
        </p:nvSpPr>
        <p:spPr>
          <a:xfrm>
            <a:off x="7186044" y="2441767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dynamodb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419ACC-EC29-4500-AB57-96503F6043AD}"/>
              </a:ext>
            </a:extLst>
          </p:cNvPr>
          <p:cNvSpPr txBox="1"/>
          <p:nvPr/>
        </p:nvSpPr>
        <p:spPr>
          <a:xfrm>
            <a:off x="187568" y="4070934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in-memory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44A3B74-4447-43B8-8CD1-AAFD67472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3" y="2224948"/>
            <a:ext cx="720000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A715E9-3A03-40C8-A711-7DA79D32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96863" y="2238533"/>
            <a:ext cx="692830" cy="6928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3509F6-0413-46D9-A6B4-F289EF293263}"/>
              </a:ext>
            </a:extLst>
          </p:cNvPr>
          <p:cNvSpPr txBox="1"/>
          <p:nvPr/>
        </p:nvSpPr>
        <p:spPr>
          <a:xfrm>
            <a:off x="183212" y="1866221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nosql</a:t>
            </a:r>
            <a:endParaRPr lang="en-US" sz="20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3321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7589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cosmos db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dynamodb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https://aws.amazon.com/dynamodb/dax/</a:t>
            </a:r>
            <a:endParaRPr lang="tr-TR" sz="10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32468F8-D8BC-4DF1-AEAC-E47C2B559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668" y="43814"/>
            <a:ext cx="720000" cy="720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A71102A-4D3D-477F-81EA-DF6229127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98126" y="16104"/>
            <a:ext cx="720000" cy="7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5371D0-E6D2-46F8-8BB6-9AE1D0BDF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97886"/>
            <a:ext cx="12192000" cy="573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64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ortamlar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infrastructure as a service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1991757"/>
            <a:ext cx="1181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1041093" y="2107725"/>
            <a:ext cx="391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virtual machine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186044" y="2018353"/>
            <a:ext cx="391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Elastic compute cloud (ec2)</a:t>
            </a:r>
            <a:endParaRPr lang="en-US" sz="1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9E6F19-FB39-452D-845F-43C6E3CC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3" y="1912194"/>
            <a:ext cx="720000" cy="72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0E3DA4-DA0F-4205-BADA-58B54FF86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50907" y="1912193"/>
            <a:ext cx="720000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1A771E-00A6-4752-BB08-836F405E285E}"/>
              </a:ext>
            </a:extLst>
          </p:cNvPr>
          <p:cNvSpPr txBox="1"/>
          <p:nvPr/>
        </p:nvSpPr>
        <p:spPr>
          <a:xfrm>
            <a:off x="187568" y="4070934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imajlar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9263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7589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cosmos db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dynamodb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https://docs.microsoft.com/en-us/azure/sql-database/sql-database-in-memory</a:t>
            </a:r>
            <a:endParaRPr lang="tr-TR" sz="10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32468F8-D8BC-4DF1-AEAC-E47C2B559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668" y="43814"/>
            <a:ext cx="720000" cy="720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A71102A-4D3D-477F-81EA-DF6229127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98126" y="16104"/>
            <a:ext cx="720000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21CF7B-231B-4079-A74F-1996A3380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81197"/>
            <a:ext cx="12192000" cy="573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951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3343959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cache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622EA-5D23-42CB-86D6-F6439849F8EA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veri tabani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090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veri tabani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525684" y="5399667"/>
            <a:ext cx="391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redis cache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755498" y="5399667"/>
            <a:ext cx="391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elasticache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3093859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A87497-6E00-412C-913F-179843DE3856}"/>
              </a:ext>
            </a:extLst>
          </p:cNvPr>
          <p:cNvSpPr txBox="1"/>
          <p:nvPr/>
        </p:nvSpPr>
        <p:spPr>
          <a:xfrm>
            <a:off x="183212" y="1866221"/>
            <a:ext cx="1181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cache</a:t>
            </a:r>
            <a:endParaRPr lang="en-US" sz="20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6BC9AC6-0569-46DA-9DAF-F87630359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93" y="2203891"/>
            <a:ext cx="2880000" cy="2880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E78452A3-649B-4BA3-A54A-C6E0D5F65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909" y="2203891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727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3013501"/>
            <a:ext cx="11816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spc="300" dirty="0">
                <a:latin typeface="Star Jedi" panose="040B0000000000000000" pitchFamily="82" charset="0"/>
              </a:rPr>
              <a:t>büyük veri</a:t>
            </a:r>
          </a:p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big data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CFBA4-AB5E-41CD-BD49-67F7AA2D3942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768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3013501"/>
            <a:ext cx="118168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spc="300" dirty="0">
                <a:latin typeface="Star Jedi" panose="040B0000000000000000" pitchFamily="82" charset="0"/>
              </a:rPr>
              <a:t>Gerçek zamanli analiz</a:t>
            </a:r>
          </a:p>
          <a:p>
            <a:pPr algn="ctr"/>
            <a:r>
              <a:rPr lang="tr-TR" sz="2400" spc="300" dirty="0">
                <a:latin typeface="Star Jedi" panose="040B0000000000000000" pitchFamily="82" charset="0"/>
              </a:rPr>
              <a:t>Real time analysis</a:t>
            </a:r>
            <a:endParaRPr lang="tr-TR" sz="2800" spc="300" dirty="0">
              <a:latin typeface="Star Jedi" panose="040B0000000000000000" pitchFamily="82" charset="0"/>
            </a:endParaRPr>
          </a:p>
          <a:p>
            <a:pPr algn="ctr"/>
            <a:endParaRPr lang="en-US" sz="24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CFBA4-AB5E-41CD-BD49-67F7AA2D3942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BF32BD-2C65-4D07-B73A-B3AD3038276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büyük veri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4953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1759818"/>
            <a:ext cx="1181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Gerçek zamanli analiz</a:t>
            </a:r>
            <a:endParaRPr 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525684" y="5399667"/>
            <a:ext cx="391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stream analytics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755498" y="5399667"/>
            <a:ext cx="391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kinesis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A598D-C2A7-40F1-810B-24044410B801}"/>
              </a:ext>
            </a:extLst>
          </p:cNvPr>
          <p:cNvSpPr txBox="1"/>
          <p:nvPr/>
        </p:nvSpPr>
        <p:spPr>
          <a:xfrm>
            <a:off x="187568" y="3093859"/>
            <a:ext cx="11816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spc="300" dirty="0">
                <a:latin typeface="Star Jedi" panose="040B0000000000000000" pitchFamily="82" charset="0"/>
              </a:rPr>
              <a:t>vs</a:t>
            </a:r>
            <a:endParaRPr lang="en-US" sz="6600" spc="300" dirty="0">
              <a:latin typeface="Star Jedi" panose="040B0000000000000000" pitchFamily="8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2AAE9F2-F21B-4EDF-AF45-1BFFFF3D4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93" y="2144336"/>
            <a:ext cx="2880000" cy="2880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89F45BF-CB68-420E-BE9A-E98698755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909" y="2144336"/>
            <a:ext cx="2880000" cy="288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D467AF-6CC4-42EC-8B5B-22EE7E2250D5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7216EC-812C-4DCB-895F-82546526CF72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büyük veri</a:t>
            </a:r>
            <a:endParaRPr 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Star Jedi" panose="040B00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5093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büyük veri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5560D9-C0A4-4086-BF35-79664D318FFE}"/>
              </a:ext>
            </a:extLst>
          </p:cNvPr>
          <p:cNvSpPr txBox="1"/>
          <p:nvPr/>
        </p:nvSpPr>
        <p:spPr>
          <a:xfrm>
            <a:off x="4951912" y="2310411"/>
            <a:ext cx="223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6355A-739F-4AB3-B10C-E36287408778}"/>
              </a:ext>
            </a:extLst>
          </p:cNvPr>
          <p:cNvSpPr txBox="1"/>
          <p:nvPr/>
        </p:nvSpPr>
        <p:spPr>
          <a:xfrm>
            <a:off x="1041093" y="2426379"/>
            <a:ext cx="391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stream analytics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6A718-2DAD-40D1-9840-A806EE9C67F2}"/>
              </a:ext>
            </a:extLst>
          </p:cNvPr>
          <p:cNvSpPr txBox="1"/>
          <p:nvPr/>
        </p:nvSpPr>
        <p:spPr>
          <a:xfrm>
            <a:off x="7186044" y="2441767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kinesis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419ACC-EC29-4500-AB57-96503F6043AD}"/>
              </a:ext>
            </a:extLst>
          </p:cNvPr>
          <p:cNvSpPr txBox="1"/>
          <p:nvPr/>
        </p:nvSpPr>
        <p:spPr>
          <a:xfrm>
            <a:off x="187568" y="4070934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input - output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44A3B74-4447-43B8-8CD1-AAFD67472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3" y="2224948"/>
            <a:ext cx="720000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A715E9-3A03-40C8-A711-7DA79D32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96863" y="2238533"/>
            <a:ext cx="692830" cy="6928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3509F6-0413-46D9-A6B4-F289EF293263}"/>
              </a:ext>
            </a:extLst>
          </p:cNvPr>
          <p:cNvSpPr txBox="1"/>
          <p:nvPr/>
        </p:nvSpPr>
        <p:spPr>
          <a:xfrm>
            <a:off x="183212" y="1755381"/>
            <a:ext cx="1181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Gerçek zamanli analiz</a:t>
            </a:r>
          </a:p>
        </p:txBody>
      </p:sp>
    </p:spTree>
    <p:extLst>
      <p:ext uri="{BB962C8B-B14F-4D97-AF65-F5344CB8AC3E}">
        <p14:creationId xmlns:p14="http://schemas.microsoft.com/office/powerpoint/2010/main" val="410066466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7589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stream analytics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kinesis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http://christofer.lof.io/2018/03/17/aws-kinesis-and-azure-eventhubs.html</a:t>
            </a:r>
            <a:endParaRPr lang="tr-TR" sz="10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32468F8-D8BC-4DF1-AEAC-E47C2B559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668" y="43814"/>
            <a:ext cx="720000" cy="720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A71102A-4D3D-477F-81EA-DF6229127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98126" y="16104"/>
            <a:ext cx="720000" cy="7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725AF0-803B-4AD2-9E6E-A1E7C9543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1174" y="797644"/>
            <a:ext cx="5669651" cy="573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068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6C7D0-0F0F-43C4-8D55-0E4BCF00D501}"/>
              </a:ext>
            </a:extLst>
          </p:cNvPr>
          <p:cNvSpPr txBox="1"/>
          <p:nvPr/>
        </p:nvSpPr>
        <p:spPr>
          <a:xfrm>
            <a:off x="187568" y="701726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servisler</a:t>
            </a:r>
            <a:endParaRPr lang="en-US" sz="3600" spc="300" dirty="0">
              <a:latin typeface="Star Jedi" panose="040B0000000000000000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F751-F2E9-4956-B457-CEA0E191CF87}"/>
              </a:ext>
            </a:extLst>
          </p:cNvPr>
          <p:cNvSpPr txBox="1"/>
          <p:nvPr/>
        </p:nvSpPr>
        <p:spPr>
          <a:xfrm>
            <a:off x="187568" y="1348057"/>
            <a:ext cx="118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büyük veri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5560D9-C0A4-4086-BF35-79664D318FFE}"/>
              </a:ext>
            </a:extLst>
          </p:cNvPr>
          <p:cNvSpPr txBox="1"/>
          <p:nvPr/>
        </p:nvSpPr>
        <p:spPr>
          <a:xfrm>
            <a:off x="4951912" y="2310411"/>
            <a:ext cx="223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spc="300" dirty="0">
                <a:latin typeface="Star Jedi" panose="040B0000000000000000" pitchFamily="82" charset="0"/>
              </a:rPr>
              <a:t>vs</a:t>
            </a:r>
            <a:endParaRPr lang="en-US" sz="3200" spc="300" dirty="0">
              <a:latin typeface="Star Jedi" panose="040B00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6355A-739F-4AB3-B10C-E36287408778}"/>
              </a:ext>
            </a:extLst>
          </p:cNvPr>
          <p:cNvSpPr txBox="1"/>
          <p:nvPr/>
        </p:nvSpPr>
        <p:spPr>
          <a:xfrm>
            <a:off x="1041093" y="2426379"/>
            <a:ext cx="391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Azure stream analytics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6A718-2DAD-40D1-9840-A806EE9C67F2}"/>
              </a:ext>
            </a:extLst>
          </p:cNvPr>
          <p:cNvSpPr txBox="1"/>
          <p:nvPr/>
        </p:nvSpPr>
        <p:spPr>
          <a:xfrm>
            <a:off x="7186044" y="2441767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Amazon kinesis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419ACC-EC29-4500-AB57-96503F6043AD}"/>
              </a:ext>
            </a:extLst>
          </p:cNvPr>
          <p:cNvSpPr txBox="1"/>
          <p:nvPr/>
        </p:nvSpPr>
        <p:spPr>
          <a:xfrm>
            <a:off x="187568" y="4070934"/>
            <a:ext cx="1181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300" dirty="0">
                <a:latin typeface="Star Jedi" panose="040B0000000000000000" pitchFamily="82" charset="0"/>
              </a:rPr>
              <a:t>window functions</a:t>
            </a:r>
            <a:endParaRPr lang="en-US" sz="2400" spc="300" dirty="0">
              <a:latin typeface="Star Jedi" panose="040B0000000000000000" pitchFamily="82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44A3B74-4447-43B8-8CD1-AAFD67472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093" y="2224948"/>
            <a:ext cx="720000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A715E9-3A03-40C8-A711-7DA79D32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96863" y="2238533"/>
            <a:ext cx="692830" cy="6928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3509F6-0413-46D9-A6B4-F289EF293263}"/>
              </a:ext>
            </a:extLst>
          </p:cNvPr>
          <p:cNvSpPr txBox="1"/>
          <p:nvPr/>
        </p:nvSpPr>
        <p:spPr>
          <a:xfrm>
            <a:off x="183212" y="1755381"/>
            <a:ext cx="1181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tar Jedi" panose="040B0000000000000000" pitchFamily="82" charset="0"/>
              </a:rPr>
              <a:t>Gerçek zamanli analiz</a:t>
            </a:r>
          </a:p>
        </p:txBody>
      </p:sp>
    </p:spTree>
    <p:extLst>
      <p:ext uri="{BB962C8B-B14F-4D97-AF65-F5344CB8AC3E}">
        <p14:creationId xmlns:p14="http://schemas.microsoft.com/office/powerpoint/2010/main" val="17751061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9CDC6-63AD-401E-9DB3-F14E18645D01}"/>
              </a:ext>
            </a:extLst>
          </p:cNvPr>
          <p:cNvSpPr/>
          <p:nvPr/>
        </p:nvSpPr>
        <p:spPr>
          <a:xfrm>
            <a:off x="0" y="476251"/>
            <a:ext cx="12192000" cy="6381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0E17B-6FC1-40FE-B786-5D5C34226B92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2F4D6-0842-42BB-BB32-DBFF7BB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"/>
            <a:ext cx="12192000" cy="548641"/>
          </a:xfrm>
        </p:spPr>
        <p:txBody>
          <a:bodyPr>
            <a:normAutofit/>
          </a:bodyPr>
          <a:lstStyle/>
          <a:p>
            <a:pPr algn="ctr"/>
            <a:r>
              <a:rPr lang="tr-TR" sz="2800" spc="300" dirty="0">
                <a:solidFill>
                  <a:srgbClr val="FFD54E"/>
                </a:solidFill>
                <a:latin typeface="Star Jedi Hollow" panose="040B0000000000000000" pitchFamily="82" charset="0"/>
              </a:rPr>
              <a:t>cloud wars</a:t>
            </a:r>
            <a:endParaRPr lang="en-US" sz="2800" spc="300" dirty="0">
              <a:solidFill>
                <a:srgbClr val="FFFB5A"/>
              </a:solidFill>
              <a:latin typeface="Star Jedi Hollow" panose="040B0000000000000000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5F58A-7262-4D9B-85E8-34BE48C9DF5E}"/>
              </a:ext>
            </a:extLst>
          </p:cNvPr>
          <p:cNvSpPr txBox="1"/>
          <p:nvPr/>
        </p:nvSpPr>
        <p:spPr>
          <a:xfrm>
            <a:off x="824504" y="217589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Azure stream analytics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8D152-C95B-4525-B376-940CF30FA635}"/>
              </a:ext>
            </a:extLst>
          </p:cNvPr>
          <p:cNvSpPr txBox="1"/>
          <p:nvPr/>
        </p:nvSpPr>
        <p:spPr>
          <a:xfrm>
            <a:off x="7561181" y="206111"/>
            <a:ext cx="39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spc="300" dirty="0">
                <a:solidFill>
                  <a:schemeClr val="bg1">
                    <a:lumMod val="75000"/>
                  </a:schemeClr>
                </a:solidFill>
                <a:latin typeface="Star Jedi" panose="040B0000000000000000" pitchFamily="82" charset="0"/>
              </a:rPr>
              <a:t>Amazon kinesis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5015-F624-42C6-BA5E-C2A31A1A6E59}"/>
              </a:ext>
            </a:extLst>
          </p:cNvPr>
          <p:cNvSpPr txBox="1"/>
          <p:nvPr/>
        </p:nvSpPr>
        <p:spPr>
          <a:xfrm>
            <a:off x="52252" y="6598074"/>
            <a:ext cx="12139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http://christofer.lof.io/2018/03/17/aws-kinesis-and-azure-eventhubs.html</a:t>
            </a:r>
            <a:endParaRPr lang="tr-TR" sz="10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32468F8-D8BC-4DF1-AEAC-E47C2B559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668" y="43814"/>
            <a:ext cx="720000" cy="720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A71102A-4D3D-477F-81EA-DF6229127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98126" y="16104"/>
            <a:ext cx="720000" cy="7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7DBAC5-7486-4070-9DB7-E82D0EF6A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226" y="1946761"/>
            <a:ext cx="10149548" cy="295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09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2587</Words>
  <Application>Microsoft Office PowerPoint</Application>
  <PresentationFormat>Widescreen</PresentationFormat>
  <Paragraphs>773</Paragraphs>
  <Slides>147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54" baseType="lpstr">
      <vt:lpstr>Arial</vt:lpstr>
      <vt:lpstr>Calibri</vt:lpstr>
      <vt:lpstr>Calibri Light</vt:lpstr>
      <vt:lpstr>Segoe UI Black</vt:lpstr>
      <vt:lpstr>Star Jedi</vt:lpstr>
      <vt:lpstr>Star Jedi Hollow</vt:lpstr>
      <vt:lpstr>Office Theme</vt:lpstr>
      <vt:lpstr>PowerPoint Presentation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  <vt:lpstr>cloud wars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Fatih Doğan</dc:creator>
  <cp:lastModifiedBy>Fatih Doğan</cp:lastModifiedBy>
  <cp:revision>341</cp:revision>
  <dcterms:created xsi:type="dcterms:W3CDTF">2018-12-30T09:55:41Z</dcterms:created>
  <dcterms:modified xsi:type="dcterms:W3CDTF">2019-01-15T18:38:46Z</dcterms:modified>
</cp:coreProperties>
</file>